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36"/>
  </p:notesMasterIdLst>
  <p:sldIdLst>
    <p:sldId id="357" r:id="rId2"/>
    <p:sldId id="261" r:id="rId3"/>
    <p:sldId id="468" r:id="rId4"/>
    <p:sldId id="460" r:id="rId5"/>
    <p:sldId id="461" r:id="rId6"/>
    <p:sldId id="432" r:id="rId7"/>
    <p:sldId id="301" r:id="rId8"/>
    <p:sldId id="455" r:id="rId9"/>
    <p:sldId id="321" r:id="rId10"/>
    <p:sldId id="323" r:id="rId11"/>
    <p:sldId id="452" r:id="rId12"/>
    <p:sldId id="453" r:id="rId13"/>
    <p:sldId id="450" r:id="rId14"/>
    <p:sldId id="469" r:id="rId15"/>
    <p:sldId id="400" r:id="rId16"/>
    <p:sldId id="463" r:id="rId17"/>
    <p:sldId id="434" r:id="rId18"/>
    <p:sldId id="435" r:id="rId19"/>
    <p:sldId id="389" r:id="rId20"/>
    <p:sldId id="446" r:id="rId21"/>
    <p:sldId id="464" r:id="rId22"/>
    <p:sldId id="447" r:id="rId23"/>
    <p:sldId id="376" r:id="rId24"/>
    <p:sldId id="439" r:id="rId25"/>
    <p:sldId id="465" r:id="rId26"/>
    <p:sldId id="456" r:id="rId27"/>
    <p:sldId id="451" r:id="rId28"/>
    <p:sldId id="457" r:id="rId29"/>
    <p:sldId id="285" r:id="rId30"/>
    <p:sldId id="348" r:id="rId31"/>
    <p:sldId id="472" r:id="rId32"/>
    <p:sldId id="473" r:id="rId33"/>
    <p:sldId id="454" r:id="rId34"/>
    <p:sldId id="322" r:id="rId3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9EE"/>
    <a:srgbClr val="E43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B76248A-33D3-43BB-B8B7-9BBD0109B01F}">
  <a:tblStyle styleId="{1B76248A-33D3-43BB-B8B7-9BBD0109B0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3"/>
    <p:restoredTop sz="95238"/>
  </p:normalViewPr>
  <p:slideViewPr>
    <p:cSldViewPr snapToGrid="0">
      <p:cViewPr varScale="1">
        <p:scale>
          <a:sx n="122" d="100"/>
          <a:sy n="122" d="100"/>
        </p:scale>
        <p:origin x="1616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18769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641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33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AFC437A-0F30-8550-0D69-DE89762FB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>
            <a:extLst>
              <a:ext uri="{FF2B5EF4-FFF2-40B4-BE49-F238E27FC236}">
                <a16:creationId xmlns:a16="http://schemas.microsoft.com/office/drawing/2014/main" id="{0BFBA33C-2900-4B57-5C52-3403201294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:notes">
            <a:extLst>
              <a:ext uri="{FF2B5EF4-FFF2-40B4-BE49-F238E27FC236}">
                <a16:creationId xmlns:a16="http://schemas.microsoft.com/office/drawing/2014/main" id="{4ED31FC2-A394-1181-2E67-3381F742C3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919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4108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C86897D-F3A3-4468-7556-9DFDEE8F7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>
            <a:extLst>
              <a:ext uri="{FF2B5EF4-FFF2-40B4-BE49-F238E27FC236}">
                <a16:creationId xmlns:a16="http://schemas.microsoft.com/office/drawing/2014/main" id="{5013D94A-9B87-A0E0-DF19-3D8E37B1EA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:notes">
            <a:extLst>
              <a:ext uri="{FF2B5EF4-FFF2-40B4-BE49-F238E27FC236}">
                <a16:creationId xmlns:a16="http://schemas.microsoft.com/office/drawing/2014/main" id="{BADDDABC-0B9F-D837-5F79-534DB70FA0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8562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3570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4186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7138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2465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182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257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1954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/>
          <a:lstStyle/>
          <a:p>
            <a:fld id="{5D624052-6D3A-7147-846C-2E0CE788143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762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8352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932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>
          <a:extLst>
            <a:ext uri="{FF2B5EF4-FFF2-40B4-BE49-F238E27FC236}">
              <a16:creationId xmlns:a16="http://schemas.microsoft.com/office/drawing/2014/main" id="{A998307A-0464-A4DD-8F09-747C4BD2E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>
            <a:extLst>
              <a:ext uri="{FF2B5EF4-FFF2-40B4-BE49-F238E27FC236}">
                <a16:creationId xmlns:a16="http://schemas.microsoft.com/office/drawing/2014/main" id="{38C810F4-443B-6447-8EB5-7E7A20EAEF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>
            <a:extLst>
              <a:ext uri="{FF2B5EF4-FFF2-40B4-BE49-F238E27FC236}">
                <a16:creationId xmlns:a16="http://schemas.microsoft.com/office/drawing/2014/main" id="{221AE6DB-99C0-205F-EFFB-07861C80D4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6609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288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latin typeface="Arial"/>
                <a:ea typeface="Arial"/>
                <a:cs typeface="Arial"/>
                <a:sym typeface="Arial"/>
              </a:rPr>
              <a:t>В минулому році 80 % наших випускників залишилися в інтернатурі КМУ, у 2016 р. лише третина.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28650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uk-UA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uk-UA" dirty="0"/>
              <a:t>Проблема – необхідно посилання</a:t>
            </a:r>
            <a:r>
              <a:rPr lang="uk-UA" baseline="0" dirty="0"/>
              <a:t> на статтю, яка опублікована в </a:t>
            </a:r>
            <a:r>
              <a:rPr lang="en-US" baseline="0" dirty="0"/>
              <a:t>Scopus </a:t>
            </a:r>
            <a:r>
              <a:rPr lang="uk-UA" baseline="0" dirty="0"/>
              <a:t>та ….</a:t>
            </a:r>
            <a:endParaRPr dirty="0"/>
          </a:p>
        </p:txBody>
      </p:sp>
      <p:sp>
        <p:nvSpPr>
          <p:cNvPr id="226" name="Google Shape;2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012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uk-UA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uk-UA" dirty="0"/>
              <a:t>Проблема – необхідно посилання</a:t>
            </a:r>
            <a:r>
              <a:rPr lang="uk-UA" baseline="0" dirty="0"/>
              <a:t> на статтю, яка опублікована в </a:t>
            </a:r>
            <a:r>
              <a:rPr lang="en-US" baseline="0" dirty="0"/>
              <a:t>Scopus </a:t>
            </a:r>
            <a:r>
              <a:rPr lang="uk-UA" baseline="0" dirty="0"/>
              <a:t>та ….</a:t>
            </a:r>
            <a:endParaRPr dirty="0"/>
          </a:p>
        </p:txBody>
      </p:sp>
      <p:sp>
        <p:nvSpPr>
          <p:cNvPr id="226" name="Google Shape;2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23860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>
          <a:extLst>
            <a:ext uri="{FF2B5EF4-FFF2-40B4-BE49-F238E27FC236}">
              <a16:creationId xmlns:a16="http://schemas.microsoft.com/office/drawing/2014/main" id="{790B9655-62BC-52DC-3D0E-7143FCEFD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>
            <a:extLst>
              <a:ext uri="{FF2B5EF4-FFF2-40B4-BE49-F238E27FC236}">
                <a16:creationId xmlns:a16="http://schemas.microsoft.com/office/drawing/2014/main" id="{2AFABD48-0351-8D5C-DD29-0BB397580B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uk-UA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uk-UA" dirty="0"/>
              <a:t>Проблема – необхідно посилання</a:t>
            </a:r>
            <a:r>
              <a:rPr lang="uk-UA" baseline="0" dirty="0"/>
              <a:t> на статтю, яка опублікована в </a:t>
            </a:r>
            <a:r>
              <a:rPr lang="en-US" baseline="0" dirty="0"/>
              <a:t>Scopus </a:t>
            </a:r>
            <a:r>
              <a:rPr lang="uk-UA" baseline="0" dirty="0"/>
              <a:t>та ….</a:t>
            </a:r>
            <a:endParaRPr dirty="0"/>
          </a:p>
        </p:txBody>
      </p:sp>
      <p:sp>
        <p:nvSpPr>
          <p:cNvPr id="226" name="Google Shape;226;p23:notes">
            <a:extLst>
              <a:ext uri="{FF2B5EF4-FFF2-40B4-BE49-F238E27FC236}">
                <a16:creationId xmlns:a16="http://schemas.microsoft.com/office/drawing/2014/main" id="{7481DBF3-A401-9929-3207-76BAE83C20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5409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endParaRPr lang="uk-UA" dirty="0"/>
          </a:p>
          <a:p>
            <a:pPr marL="0" lv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uk-UA" dirty="0"/>
              <a:t>Проблема – необхідно посилання</a:t>
            </a:r>
            <a:r>
              <a:rPr lang="uk-UA" baseline="0" dirty="0"/>
              <a:t> на статтю, яка опублікована в </a:t>
            </a:r>
            <a:r>
              <a:rPr lang="en-US" baseline="0" dirty="0"/>
              <a:t>Scopus </a:t>
            </a:r>
            <a:r>
              <a:rPr lang="uk-UA" baseline="0" dirty="0"/>
              <a:t>та ….</a:t>
            </a:r>
            <a:endParaRPr dirty="0"/>
          </a:p>
        </p:txBody>
      </p:sp>
      <p:sp>
        <p:nvSpPr>
          <p:cNvPr id="226" name="Google Shape;2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9998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0:notes"/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40362" cy="44688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1705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40362" cy="446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16333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D1C1B9D-61B5-5700-458D-832750314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>
            <a:extLst>
              <a:ext uri="{FF2B5EF4-FFF2-40B4-BE49-F238E27FC236}">
                <a16:creationId xmlns:a16="http://schemas.microsoft.com/office/drawing/2014/main" id="{A838A40E-0E5C-98E3-6249-F0EDF0F346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40362" cy="446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1:notes">
            <a:extLst>
              <a:ext uri="{FF2B5EF4-FFF2-40B4-BE49-F238E27FC236}">
                <a16:creationId xmlns:a16="http://schemas.microsoft.com/office/drawing/2014/main" id="{C8CC8316-4E5E-582E-B61E-EEA617F282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66687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56195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9388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42979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90240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85032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>
          <a:extLst>
            <a:ext uri="{FF2B5EF4-FFF2-40B4-BE49-F238E27FC236}">
              <a16:creationId xmlns:a16="http://schemas.microsoft.com/office/drawing/2014/main" id="{D982C1D9-A2A1-E17D-3233-5BB4D15B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:notes">
            <a:extLst>
              <a:ext uri="{FF2B5EF4-FFF2-40B4-BE49-F238E27FC236}">
                <a16:creationId xmlns:a16="http://schemas.microsoft.com/office/drawing/2014/main" id="{D79C9795-6800-3151-B463-4662A9FE01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31:notes">
            <a:extLst>
              <a:ext uri="{FF2B5EF4-FFF2-40B4-BE49-F238E27FC236}">
                <a16:creationId xmlns:a16="http://schemas.microsoft.com/office/drawing/2014/main" id="{58C98BB8-12BB-C8F8-7242-3F8602A969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7318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>
          <a:extLst>
            <a:ext uri="{FF2B5EF4-FFF2-40B4-BE49-F238E27FC236}">
              <a16:creationId xmlns:a16="http://schemas.microsoft.com/office/drawing/2014/main" id="{B44C6793-07A0-DEED-415B-376715FB3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:notes">
            <a:extLst>
              <a:ext uri="{FF2B5EF4-FFF2-40B4-BE49-F238E27FC236}">
                <a16:creationId xmlns:a16="http://schemas.microsoft.com/office/drawing/2014/main" id="{6D3B4C9A-B5F7-85A9-F051-35F53A6499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31:notes">
            <a:extLst>
              <a:ext uri="{FF2B5EF4-FFF2-40B4-BE49-F238E27FC236}">
                <a16:creationId xmlns:a16="http://schemas.microsoft.com/office/drawing/2014/main" id="{99CF555F-ED79-1A20-7592-B984122039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29806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58271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ln/>
        </p:spPr>
        <p:txBody>
          <a:bodyPr/>
          <a:lstStyle/>
          <a:p>
            <a:fld id="{EB363C05-91CB-D243-A8B1-D5E03654C390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542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05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descr="overlay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overlayTitl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>
  <p:cSld name="Defaul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 descr="overlay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4456906" y="6231654"/>
            <a:ext cx="230187" cy="24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 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>
  <p:cSld name="Default 4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 descr="overlay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8" descr="overlayBlan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>
  <p:cSld name="Default 5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9" descr="overlay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9" descr="overlayBlan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>
  <p:cSld name="Default 6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0" descr="overlay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0" descr="overlayBlan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">
  <p:cSld name="Default 7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1" descr="overlayTex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1" descr="overlayVertic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>
          <a:xfrm>
            <a:off x="5486400" y="6172200"/>
            <a:ext cx="3198813" cy="3635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BDE8F67-C24B-F34A-902D-08651F99B8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478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Образец текста</a:t>
            </a:r>
          </a:p>
          <a:p>
            <a:pPr lvl="1"/>
            <a:r>
              <a:rPr lang="uk-UA"/>
              <a:t>Второй уровень</a:t>
            </a:r>
          </a:p>
          <a:p>
            <a:pPr lvl="2"/>
            <a:r>
              <a:rPr lang="uk-UA"/>
              <a:t>Третий уровень</a:t>
            </a:r>
          </a:p>
          <a:p>
            <a:pPr lvl="3"/>
            <a:r>
              <a:rPr lang="uk-UA"/>
              <a:t>Четвертый уровень</a:t>
            </a:r>
          </a:p>
          <a:p>
            <a:pPr lvl="4"/>
            <a:r>
              <a:rPr lang="uk-UA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D616B0A-4580-1843-BD00-0F90D0F4A4BD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F7A7C-0EB2-354C-96C7-D7586D64EE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47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overlayText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 descr="overlayText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779462" y="88900"/>
            <a:ext cx="75834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  <a:defRPr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6576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65759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16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448803" y="6232843"/>
            <a:ext cx="246394" cy="24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6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13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41.jp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https://kmu.edu.ua/wp-content/uploads/2024/03/PHOTO-201-scaled.jpg" TargetMode="External"/><Relationship Id="rId11" Type="http://schemas.openxmlformats.org/officeDocument/2006/relationships/image" Target="../media/image45.png"/><Relationship Id="rId5" Type="http://schemas.openxmlformats.org/officeDocument/2006/relationships/image" Target="../media/image40.jpeg"/><Relationship Id="rId10" Type="http://schemas.openxmlformats.org/officeDocument/2006/relationships/image" Target="../media/image44.jpeg"/><Relationship Id="rId4" Type="http://schemas.openxmlformats.org/officeDocument/2006/relationships/image" Target="../media/image39.jpeg"/><Relationship Id="rId9" Type="http://schemas.openxmlformats.org/officeDocument/2006/relationships/image" Target="../media/image43.jpg"/><Relationship Id="rId14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6.pn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6.png"/><Relationship Id="rId7" Type="http://schemas.openxmlformats.org/officeDocument/2006/relationships/image" Target="../media/image6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87" y="0"/>
            <a:ext cx="1525951" cy="1591219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3388" y="2071688"/>
            <a:ext cx="9120612" cy="2597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1009EE"/>
                </a:solidFill>
              </a:rPr>
              <a:t>ПРО ПІДСУМКИ ДІЯЛЬНОСТІ КОЛЕКТИВУ ПВНЗ «КИЇВСЬКИЙ МЕДИЧНИЙ УНІВЕРСИТЕТ» 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1009EE"/>
                </a:solidFill>
              </a:rPr>
              <a:t>У 2024-2025 НАВЧАЛЬНОМУ РОЦІ ТА ШЛЯХИ РОЗВИТКУ У 2025-2026 НАВЧАЛЬНОМУ РОЦІ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1" y="5486401"/>
            <a:ext cx="2814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>
                <a:solidFill>
                  <a:srgbClr val="1009EE"/>
                </a:solidFill>
              </a:rPr>
              <a:t>Доповідь</a:t>
            </a:r>
            <a:r>
              <a:rPr lang="ru-RU" sz="1800" b="1" dirty="0">
                <a:solidFill>
                  <a:srgbClr val="1009EE"/>
                </a:solidFill>
              </a:rPr>
              <a:t> ректора,</a:t>
            </a:r>
          </a:p>
          <a:p>
            <a:r>
              <a:rPr lang="ru-RU" sz="1800" b="1" dirty="0" err="1">
                <a:solidFill>
                  <a:srgbClr val="1009EE"/>
                </a:solidFill>
              </a:rPr>
              <a:t>професора</a:t>
            </a:r>
            <a:r>
              <a:rPr lang="ru-RU" sz="1800" b="1" dirty="0">
                <a:solidFill>
                  <a:srgbClr val="1009EE"/>
                </a:solidFill>
              </a:rPr>
              <a:t> </a:t>
            </a:r>
          </a:p>
          <a:p>
            <a:r>
              <a:rPr lang="ru-RU" sz="1800" b="1" dirty="0">
                <a:solidFill>
                  <a:srgbClr val="1009EE"/>
                </a:solidFill>
              </a:rPr>
              <a:t>Бориса ІВНЄВА</a:t>
            </a:r>
          </a:p>
          <a:p>
            <a:endParaRPr lang="ru-RU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29263" y="414338"/>
            <a:ext cx="3228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800" b="1" dirty="0">
                <a:solidFill>
                  <a:srgbClr val="1009EE"/>
                </a:solidFill>
              </a:rPr>
              <a:t>Засідання Вченої ради ПВНЗ «Київський Медичний Університет»</a:t>
            </a:r>
          </a:p>
          <a:p>
            <a:pPr algn="ctr"/>
            <a:r>
              <a:rPr lang="uk-UA" sz="1800" b="1" dirty="0">
                <a:solidFill>
                  <a:srgbClr val="1009EE"/>
                </a:solidFill>
              </a:rPr>
              <a:t>28 серпня 2025 року</a:t>
            </a:r>
          </a:p>
        </p:txBody>
      </p:sp>
    </p:spTree>
    <p:extLst>
      <p:ext uri="{BB962C8B-B14F-4D97-AF65-F5344CB8AC3E}">
        <p14:creationId xmlns:p14="http://schemas.microsoft.com/office/powerpoint/2010/main" val="829266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03" name="Google Shape;103;p17"/>
          <p:cNvSpPr/>
          <p:nvPr/>
        </p:nvSpPr>
        <p:spPr>
          <a:xfrm>
            <a:off x="1638301" y="193993"/>
            <a:ext cx="7181102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cs typeface="Times New Roman"/>
                <a:sym typeface="Times New Roman"/>
              </a:rPr>
              <a:t>ЗАПРОВАДЖЕННЯ ПІДГОТОВКИ ЗДОБУВАЧІВ ОСВІТИ ЗА НОВИМИ СПЕЦІАЛЬНОСТЯМИ</a:t>
            </a:r>
            <a:endParaRPr dirty="0"/>
          </a:p>
        </p:txBody>
      </p:sp>
      <p:sp>
        <p:nvSpPr>
          <p:cNvPr id="104" name="Google Shape;104;p17"/>
          <p:cNvSpPr/>
          <p:nvPr/>
        </p:nvSpPr>
        <p:spPr>
          <a:xfrm>
            <a:off x="0" y="1276032"/>
            <a:ext cx="9143999" cy="538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000" b="1" u="sng" dirty="0">
                <a:solidFill>
                  <a:srgbClr val="1009EE"/>
                </a:solidFill>
              </a:rPr>
              <a:t>ВИЩА ОСВІТА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b="1" u="sng" dirty="0">
                <a:solidFill>
                  <a:srgbClr val="1009EE"/>
                </a:solidFill>
              </a:rPr>
              <a:t>Спеціальність </a:t>
            </a:r>
            <a:r>
              <a:rPr lang="en-US" sz="2000" b="1" u="sng" dirty="0">
                <a:solidFill>
                  <a:srgbClr val="1009EE"/>
                </a:solidFill>
              </a:rPr>
              <a:t>D</a:t>
            </a:r>
            <a:r>
              <a:rPr lang="uk-UA" sz="2000" b="1" u="sng" dirty="0">
                <a:solidFill>
                  <a:srgbClr val="1009EE"/>
                </a:solidFill>
              </a:rPr>
              <a:t>3 «Менеджмент»: </a:t>
            </a:r>
            <a:r>
              <a:rPr lang="uk-UA" sz="2000" b="1" dirty="0">
                <a:solidFill>
                  <a:srgbClr val="1009EE"/>
                </a:solidFill>
              </a:rPr>
              <a:t>Освітня програма «Менеджмент медичних закладів та глобальне </a:t>
            </a:r>
            <a:r>
              <a:rPr lang="uk-UA" sz="2000" b="1" dirty="0" err="1">
                <a:solidFill>
                  <a:srgbClr val="1009EE"/>
                </a:solidFill>
              </a:rPr>
              <a:t>здоровʼя</a:t>
            </a:r>
            <a:r>
              <a:rPr lang="uk-UA" sz="2000" b="1" dirty="0">
                <a:solidFill>
                  <a:srgbClr val="1009EE"/>
                </a:solidFill>
              </a:rPr>
              <a:t>» - </a:t>
            </a:r>
            <a:r>
              <a:rPr lang="uk-UA" sz="2000" b="1" dirty="0">
                <a:solidFill>
                  <a:srgbClr val="C00000"/>
                </a:solidFill>
              </a:rPr>
              <a:t>50 місць </a:t>
            </a:r>
            <a:r>
              <a:rPr lang="uk-UA" sz="2000" b="1" dirty="0">
                <a:solidFill>
                  <a:srgbClr val="1009EE"/>
                </a:solidFill>
              </a:rPr>
              <a:t>(магістр).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Спеціальність</a:t>
            </a:r>
            <a:r>
              <a:rPr lang="ru-RU" sz="2000" b="1" dirty="0">
                <a:solidFill>
                  <a:srgbClr val="1009EE"/>
                </a:solidFill>
              </a:rPr>
              <a:t> І</a:t>
            </a:r>
            <a:r>
              <a:rPr lang="en-US" sz="2000" b="1" dirty="0">
                <a:solidFill>
                  <a:srgbClr val="1009EE"/>
                </a:solidFill>
              </a:rPr>
              <a:t>5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Медсестринство</a:t>
            </a:r>
            <a:r>
              <a:rPr lang="ru-RU" sz="2000" b="1" dirty="0">
                <a:solidFill>
                  <a:srgbClr val="1009EE"/>
                </a:solidFill>
              </a:rPr>
              <a:t>» (бакалавр): </a:t>
            </a:r>
            <a:r>
              <a:rPr lang="ru-RU" sz="2000" b="1" dirty="0" err="1">
                <a:solidFill>
                  <a:srgbClr val="1009EE"/>
                </a:solidFill>
              </a:rPr>
              <a:t>Освітня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програма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Медсестринство</a:t>
            </a:r>
            <a:r>
              <a:rPr lang="ru-RU" sz="2000" b="1" dirty="0">
                <a:solidFill>
                  <a:srgbClr val="1009EE"/>
                </a:solidFill>
              </a:rPr>
              <a:t>» – </a:t>
            </a:r>
            <a:r>
              <a:rPr lang="ru-RU" sz="2000" b="1" dirty="0">
                <a:solidFill>
                  <a:srgbClr val="C00000"/>
                </a:solidFill>
              </a:rPr>
              <a:t>50 </a:t>
            </a:r>
            <a:r>
              <a:rPr lang="ru-RU" sz="2000" b="1" dirty="0" err="1">
                <a:solidFill>
                  <a:srgbClr val="C00000"/>
                </a:solidFill>
              </a:rPr>
              <a:t>місць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1009EE"/>
                </a:solidFill>
              </a:rPr>
              <a:t>(</a:t>
            </a:r>
            <a:r>
              <a:rPr lang="ru-RU" sz="2000" b="1" dirty="0" err="1">
                <a:solidFill>
                  <a:srgbClr val="1009EE"/>
                </a:solidFill>
              </a:rPr>
              <a:t>медична</a:t>
            </a:r>
            <a:r>
              <a:rPr lang="ru-RU" sz="2000" b="1" dirty="0">
                <a:solidFill>
                  <a:srgbClr val="1009EE"/>
                </a:solidFill>
              </a:rPr>
              <a:t> сестра); </a:t>
            </a:r>
            <a:r>
              <a:rPr lang="ru-RU" sz="2000" b="1" dirty="0" err="1">
                <a:solidFill>
                  <a:srgbClr val="1009EE"/>
                </a:solidFill>
              </a:rPr>
              <a:t>Освітня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програма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Екстрена</a:t>
            </a:r>
            <a:r>
              <a:rPr lang="ru-RU" sz="2000" b="1" dirty="0">
                <a:solidFill>
                  <a:srgbClr val="1009EE"/>
                </a:solidFill>
              </a:rPr>
              <a:t> медицина»</a:t>
            </a:r>
            <a:r>
              <a:rPr lang="en-US" sz="2000" b="1" dirty="0">
                <a:solidFill>
                  <a:srgbClr val="1009EE"/>
                </a:solidFill>
              </a:rPr>
              <a:t> (</a:t>
            </a:r>
            <a:r>
              <a:rPr lang="uk-UA" sz="2000" b="1" dirty="0">
                <a:solidFill>
                  <a:srgbClr val="1009EE"/>
                </a:solidFill>
              </a:rPr>
              <a:t>парамедик)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– 50 </a:t>
            </a:r>
            <a:r>
              <a:rPr lang="ru-RU" sz="2000" b="1" dirty="0" err="1">
                <a:solidFill>
                  <a:srgbClr val="C00000"/>
                </a:solidFill>
              </a:rPr>
              <a:t>місць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Спеціальність</a:t>
            </a:r>
            <a:r>
              <a:rPr lang="ru-RU" sz="2000" b="1" dirty="0">
                <a:solidFill>
                  <a:srgbClr val="1009EE"/>
                </a:solidFill>
              </a:rPr>
              <a:t> С4 «</a:t>
            </a:r>
            <a:r>
              <a:rPr lang="ru-RU" sz="2000" b="1" dirty="0" err="1">
                <a:solidFill>
                  <a:srgbClr val="1009EE"/>
                </a:solidFill>
              </a:rPr>
              <a:t>Психологія</a:t>
            </a:r>
            <a:r>
              <a:rPr lang="ru-RU" sz="2000" b="1" dirty="0">
                <a:solidFill>
                  <a:srgbClr val="1009EE"/>
                </a:solidFill>
              </a:rPr>
              <a:t>» (бакалавр): </a:t>
            </a:r>
            <a:r>
              <a:rPr lang="ru-RU" sz="2000" b="1" dirty="0" err="1">
                <a:solidFill>
                  <a:srgbClr val="1009EE"/>
                </a:solidFill>
              </a:rPr>
              <a:t>Освітня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програма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Психологія</a:t>
            </a:r>
            <a:r>
              <a:rPr lang="ru-RU" sz="2000" b="1" dirty="0">
                <a:solidFill>
                  <a:srgbClr val="1009EE"/>
                </a:solidFill>
              </a:rPr>
              <a:t>» - </a:t>
            </a:r>
            <a:r>
              <a:rPr lang="ru-RU" sz="2000" b="1" dirty="0">
                <a:solidFill>
                  <a:srgbClr val="C00000"/>
                </a:solidFill>
              </a:rPr>
              <a:t>100 </a:t>
            </a:r>
            <a:r>
              <a:rPr lang="ru-RU" sz="2000" b="1" dirty="0" err="1">
                <a:solidFill>
                  <a:srgbClr val="C00000"/>
                </a:solidFill>
              </a:rPr>
              <a:t>місць</a:t>
            </a:r>
            <a:r>
              <a:rPr lang="ru-RU" sz="2000" b="1" dirty="0">
                <a:solidFill>
                  <a:srgbClr val="C00000"/>
                </a:solidFill>
              </a:rPr>
              <a:t>.</a:t>
            </a:r>
          </a:p>
          <a:p>
            <a:pPr algn="just"/>
            <a:r>
              <a:rPr lang="ru-RU" sz="2000" b="1" dirty="0">
                <a:solidFill>
                  <a:srgbClr val="1009EE"/>
                </a:solidFill>
              </a:rPr>
              <a:t>ФАХОВА ПЕРЕДВИЩА ОСВІТА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Спеціальність</a:t>
            </a:r>
            <a:r>
              <a:rPr lang="ru-RU" sz="2000" b="1" dirty="0">
                <a:solidFill>
                  <a:srgbClr val="1009EE"/>
                </a:solidFill>
              </a:rPr>
              <a:t> І5 «</a:t>
            </a:r>
            <a:r>
              <a:rPr lang="ru-RU" sz="2000" b="1" dirty="0" err="1">
                <a:solidFill>
                  <a:srgbClr val="1009EE"/>
                </a:solidFill>
              </a:rPr>
              <a:t>Медсестринство</a:t>
            </a:r>
            <a:r>
              <a:rPr lang="ru-RU" sz="2000" b="1" dirty="0">
                <a:solidFill>
                  <a:srgbClr val="1009EE"/>
                </a:solidFill>
              </a:rPr>
              <a:t>» (</a:t>
            </a:r>
            <a:r>
              <a:rPr lang="ru-RU" sz="2000" b="1" dirty="0" err="1">
                <a:solidFill>
                  <a:srgbClr val="1009EE"/>
                </a:solidFill>
              </a:rPr>
              <a:t>фаховий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молодший</a:t>
            </a:r>
            <a:r>
              <a:rPr lang="ru-RU" sz="2000" b="1" dirty="0">
                <a:solidFill>
                  <a:srgbClr val="1009EE"/>
                </a:solidFill>
              </a:rPr>
              <a:t> бакалавр) – </a:t>
            </a:r>
            <a:r>
              <a:rPr lang="ru-RU" sz="2000" b="1" dirty="0">
                <a:solidFill>
                  <a:srgbClr val="C00000"/>
                </a:solidFill>
              </a:rPr>
              <a:t>150 </a:t>
            </a:r>
            <a:r>
              <a:rPr lang="ru-RU" sz="2000" b="1" dirty="0" err="1">
                <a:solidFill>
                  <a:srgbClr val="C00000"/>
                </a:solidFill>
              </a:rPr>
              <a:t>місць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1009EE"/>
                </a:solidFill>
              </a:rPr>
              <a:t>(</a:t>
            </a:r>
            <a:r>
              <a:rPr lang="ru-RU" sz="2000" b="1" dirty="0" err="1">
                <a:solidFill>
                  <a:srgbClr val="1009EE"/>
                </a:solidFill>
              </a:rPr>
              <a:t>вступ</a:t>
            </a:r>
            <a:r>
              <a:rPr lang="ru-RU" sz="2000" b="1" dirty="0">
                <a:solidFill>
                  <a:srgbClr val="1009EE"/>
                </a:solidFill>
              </a:rPr>
              <a:t> на </a:t>
            </a:r>
            <a:r>
              <a:rPr lang="ru-RU" sz="2000" b="1" dirty="0" err="1">
                <a:solidFill>
                  <a:srgbClr val="1009EE"/>
                </a:solidFill>
              </a:rPr>
              <a:t>основі</a:t>
            </a:r>
            <a:r>
              <a:rPr lang="ru-RU" sz="2000" b="1" dirty="0">
                <a:solidFill>
                  <a:srgbClr val="1009EE"/>
                </a:solidFill>
              </a:rPr>
              <a:t> БЗСО та ПЗСО);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Спеціальність</a:t>
            </a:r>
            <a:r>
              <a:rPr lang="ru-RU" sz="2000" b="1" dirty="0">
                <a:solidFill>
                  <a:srgbClr val="1009EE"/>
                </a:solidFill>
              </a:rPr>
              <a:t> І8 «</a:t>
            </a:r>
            <a:r>
              <a:rPr lang="ru-RU" sz="2000" b="1" dirty="0" err="1">
                <a:solidFill>
                  <a:srgbClr val="1009EE"/>
                </a:solidFill>
              </a:rPr>
              <a:t>Фармація</a:t>
            </a:r>
            <a:r>
              <a:rPr lang="ru-RU" sz="2000" b="1" dirty="0">
                <a:solidFill>
                  <a:srgbClr val="1009EE"/>
                </a:solidFill>
              </a:rPr>
              <a:t>» (</a:t>
            </a:r>
            <a:r>
              <a:rPr lang="ru-RU" sz="2000" b="1" dirty="0" err="1">
                <a:solidFill>
                  <a:srgbClr val="1009EE"/>
                </a:solidFill>
              </a:rPr>
              <a:t>фаховий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молодший</a:t>
            </a:r>
            <a:r>
              <a:rPr lang="ru-RU" sz="2000" b="1" dirty="0">
                <a:solidFill>
                  <a:srgbClr val="1009EE"/>
                </a:solidFill>
              </a:rPr>
              <a:t> бакалавр) </a:t>
            </a:r>
          </a:p>
          <a:p>
            <a:pPr algn="just"/>
            <a:r>
              <a:rPr lang="ru-RU" sz="2000" b="1" dirty="0">
                <a:solidFill>
                  <a:srgbClr val="1009EE"/>
                </a:solidFill>
              </a:rPr>
              <a:t>     – </a:t>
            </a:r>
            <a:r>
              <a:rPr lang="ru-RU" sz="2000" b="1" dirty="0">
                <a:solidFill>
                  <a:srgbClr val="C00000"/>
                </a:solidFill>
              </a:rPr>
              <a:t>100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місць</a:t>
            </a:r>
            <a:r>
              <a:rPr lang="ru-RU" sz="2000" b="1" dirty="0">
                <a:solidFill>
                  <a:srgbClr val="1009EE"/>
                </a:solidFill>
              </a:rPr>
              <a:t> (</a:t>
            </a:r>
            <a:r>
              <a:rPr lang="ru-RU" sz="2000" b="1" dirty="0" err="1">
                <a:solidFill>
                  <a:srgbClr val="1009EE"/>
                </a:solidFill>
              </a:rPr>
              <a:t>вступ</a:t>
            </a:r>
            <a:r>
              <a:rPr lang="ru-RU" sz="2000" b="1" dirty="0">
                <a:solidFill>
                  <a:srgbClr val="1009EE"/>
                </a:solidFill>
              </a:rPr>
              <a:t> на </a:t>
            </a:r>
            <a:r>
              <a:rPr lang="ru-RU" sz="2000" b="1" dirty="0" err="1">
                <a:solidFill>
                  <a:srgbClr val="1009EE"/>
                </a:solidFill>
              </a:rPr>
              <a:t>основі</a:t>
            </a:r>
            <a:r>
              <a:rPr lang="ru-RU" sz="2000" b="1" dirty="0">
                <a:solidFill>
                  <a:srgbClr val="1009EE"/>
                </a:solidFill>
              </a:rPr>
              <a:t> БЗСО та ПЗСО).</a:t>
            </a:r>
          </a:p>
          <a:p>
            <a:pPr algn="just"/>
            <a:r>
              <a:rPr lang="ru-RU" sz="2000" b="1" dirty="0">
                <a:solidFill>
                  <a:srgbClr val="1009EE"/>
                </a:solidFill>
              </a:rPr>
              <a:t>ПОВНА ЗАГАЛЬНА СЕРЕДНЯ ОСВІТА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Провадження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освітньої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діяльності</a:t>
            </a:r>
            <a:r>
              <a:rPr lang="ru-RU" sz="2000" b="1" dirty="0">
                <a:solidFill>
                  <a:srgbClr val="1009EE"/>
                </a:solidFill>
              </a:rPr>
              <a:t> на </a:t>
            </a:r>
            <a:r>
              <a:rPr lang="ru-RU" sz="2000" b="1" dirty="0" err="1">
                <a:solidFill>
                  <a:srgbClr val="1009EE"/>
                </a:solidFill>
              </a:rPr>
              <a:t>рівні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повної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загальної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середньої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освіти</a:t>
            </a:r>
            <a:r>
              <a:rPr lang="ru-RU" sz="2000" b="1" dirty="0">
                <a:solidFill>
                  <a:srgbClr val="1009EE"/>
                </a:solidFill>
              </a:rPr>
              <a:t> за </a:t>
            </a:r>
            <a:r>
              <a:rPr lang="ru-RU" sz="2000" b="1" dirty="0" err="1">
                <a:solidFill>
                  <a:srgbClr val="1009EE"/>
                </a:solidFill>
              </a:rPr>
              <a:t>рівнем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профільної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середньої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освіти</a:t>
            </a:r>
            <a:r>
              <a:rPr lang="ru-RU" sz="2000" b="1" dirty="0">
                <a:solidFill>
                  <a:srgbClr val="1009EE"/>
                </a:solidFill>
              </a:rPr>
              <a:t> (КМВА).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b="1" dirty="0">
              <a:solidFill>
                <a:srgbClr val="1009EE"/>
              </a:solidFill>
            </a:endParaRPr>
          </a:p>
          <a:p>
            <a:pPr algn="just"/>
            <a:endParaRPr lang="uk-UA" sz="2000" b="1" u="sng" dirty="0">
              <a:solidFill>
                <a:srgbClr val="1009EE"/>
              </a:solidFill>
            </a:endParaRPr>
          </a:p>
          <a:p>
            <a:endParaRPr lang="ru-RU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ru-RU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200"/>
              <a:buFont typeface="Century Gothic"/>
              <a:buNone/>
            </a:pP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200"/>
              <a:buFont typeface="Century Gothic"/>
              <a:buNone/>
            </a:pP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1E008DB-EAB9-4601-31E1-6F339A72F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>
            <a:extLst>
              <a:ext uri="{FF2B5EF4-FFF2-40B4-BE49-F238E27FC236}">
                <a16:creationId xmlns:a16="http://schemas.microsoft.com/office/drawing/2014/main" id="{9D266D94-F7A5-30B0-7403-898EDEC391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03" name="Google Shape;103;p17">
            <a:extLst>
              <a:ext uri="{FF2B5EF4-FFF2-40B4-BE49-F238E27FC236}">
                <a16:creationId xmlns:a16="http://schemas.microsoft.com/office/drawing/2014/main" id="{C2113356-AF2C-146D-A07F-550FA41E9F8B}"/>
              </a:ext>
            </a:extLst>
          </p:cNvPr>
          <p:cNvSpPr/>
          <p:nvPr/>
        </p:nvSpPr>
        <p:spPr>
          <a:xfrm>
            <a:off x="1638301" y="193993"/>
            <a:ext cx="7181102" cy="1082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cs typeface="Times New Roman"/>
                <a:sym typeface="Times New Roman"/>
              </a:rPr>
              <a:t>АКРЕДИТАЦІЯ ОСВІТНІХ ПРОГРАМ</a:t>
            </a:r>
            <a:endParaRPr dirty="0"/>
          </a:p>
        </p:txBody>
      </p:sp>
      <p:sp>
        <p:nvSpPr>
          <p:cNvPr id="104" name="Google Shape;104;p17">
            <a:extLst>
              <a:ext uri="{FF2B5EF4-FFF2-40B4-BE49-F238E27FC236}">
                <a16:creationId xmlns:a16="http://schemas.microsoft.com/office/drawing/2014/main" id="{B47AF56A-C48A-5C78-2FF4-25F2A54E028F}"/>
              </a:ext>
            </a:extLst>
          </p:cNvPr>
          <p:cNvSpPr/>
          <p:nvPr/>
        </p:nvSpPr>
        <p:spPr>
          <a:xfrm>
            <a:off x="0" y="1276032"/>
            <a:ext cx="9143999" cy="538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algn="just"/>
            <a:r>
              <a:rPr lang="uk-UA" sz="2000" b="1" dirty="0">
                <a:solidFill>
                  <a:srgbClr val="1009EE"/>
                </a:solidFill>
              </a:rPr>
              <a:t>							ВИЩА ОСВІТА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</a:rPr>
              <a:t>Освітня програма «Менеджмент медичних закладів та глобальне </a:t>
            </a:r>
            <a:r>
              <a:rPr lang="uk-UA" sz="2000" b="1" dirty="0" err="1">
                <a:solidFill>
                  <a:srgbClr val="1009EE"/>
                </a:solidFill>
              </a:rPr>
              <a:t>здоровʼя</a:t>
            </a:r>
            <a:r>
              <a:rPr lang="uk-UA" sz="2000" b="1" dirty="0">
                <a:solidFill>
                  <a:srgbClr val="1009EE"/>
                </a:solidFill>
              </a:rPr>
              <a:t>» (магістр) - </a:t>
            </a:r>
            <a:r>
              <a:rPr lang="uk-UA" sz="2000" b="1" dirty="0">
                <a:solidFill>
                  <a:srgbClr val="C00000"/>
                </a:solidFill>
              </a:rPr>
              <a:t>маємо акредитувати до 01.02.2027</a:t>
            </a:r>
            <a:r>
              <a:rPr lang="uk-UA" sz="2000" b="1" dirty="0">
                <a:solidFill>
                  <a:srgbClr val="1009EE"/>
                </a:solidFill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</a:rPr>
              <a:t>Освітня програма «Клінічна психологія» (магістр) – </a:t>
            </a:r>
            <a:r>
              <a:rPr lang="uk-UA" sz="2000" b="1" dirty="0">
                <a:solidFill>
                  <a:srgbClr val="FF0000"/>
                </a:solidFill>
              </a:rPr>
              <a:t>до 01.02.2026.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</a:rPr>
              <a:t>Освітня програма </a:t>
            </a:r>
            <a:r>
              <a:rPr lang="ru-RU" sz="2000" b="1" dirty="0">
                <a:solidFill>
                  <a:srgbClr val="1009EE"/>
                </a:solidFill>
              </a:rPr>
              <a:t>«</a:t>
            </a:r>
            <a:r>
              <a:rPr lang="ru-RU" sz="2000" b="1" dirty="0" err="1">
                <a:solidFill>
                  <a:srgbClr val="1009EE"/>
                </a:solidFill>
              </a:rPr>
              <a:t>Медсестринство</a:t>
            </a:r>
            <a:r>
              <a:rPr lang="ru-RU" sz="2000" b="1" dirty="0">
                <a:solidFill>
                  <a:srgbClr val="1009EE"/>
                </a:solidFill>
              </a:rPr>
              <a:t>» (бакалавр):</a:t>
            </a:r>
            <a:r>
              <a:rPr lang="ru-RU" sz="2000" b="1" dirty="0">
                <a:solidFill>
                  <a:srgbClr val="C00000"/>
                </a:solidFill>
              </a:rPr>
              <a:t> до 01.07.2027.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Освітні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програми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Стоматологія</a:t>
            </a:r>
            <a:r>
              <a:rPr lang="ru-RU" sz="2000" b="1" dirty="0">
                <a:solidFill>
                  <a:srgbClr val="1009EE"/>
                </a:solidFill>
              </a:rPr>
              <a:t>» та «Медицина»- </a:t>
            </a:r>
            <a:r>
              <a:rPr lang="ru-RU" sz="2000" b="1" dirty="0" err="1">
                <a:solidFill>
                  <a:srgbClr val="FF0000"/>
                </a:solidFill>
              </a:rPr>
              <a:t>маємо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акредитувати</a:t>
            </a:r>
            <a:r>
              <a:rPr lang="ru-RU" sz="2000" b="1" dirty="0">
                <a:solidFill>
                  <a:srgbClr val="FF0000"/>
                </a:solidFill>
              </a:rPr>
              <a:t> до 01.07.2026.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Освітні</a:t>
            </a:r>
            <a:r>
              <a:rPr lang="ru-RU" sz="2000" b="1" dirty="0">
                <a:solidFill>
                  <a:srgbClr val="1009EE"/>
                </a:solidFill>
              </a:rPr>
              <a:t> та </a:t>
            </a:r>
            <a:r>
              <a:rPr lang="ru-RU" sz="2000" b="1" dirty="0" err="1">
                <a:solidFill>
                  <a:srgbClr val="1009EE"/>
                </a:solidFill>
              </a:rPr>
              <a:t>освітньо-наукові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програми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Фармація</a:t>
            </a:r>
            <a:r>
              <a:rPr lang="ru-RU" sz="2000" b="1" dirty="0">
                <a:solidFill>
                  <a:srgbClr val="1009EE"/>
                </a:solidFill>
              </a:rPr>
              <a:t>» – </a:t>
            </a:r>
            <a:r>
              <a:rPr lang="ru-RU" sz="2000" b="1" dirty="0">
                <a:solidFill>
                  <a:srgbClr val="C00000"/>
                </a:solidFill>
              </a:rPr>
              <a:t>до 01.07.2027.</a:t>
            </a:r>
          </a:p>
          <a:p>
            <a:pPr algn="just"/>
            <a:r>
              <a:rPr lang="ru-RU" sz="2000" b="1" dirty="0">
                <a:solidFill>
                  <a:srgbClr val="1009EE"/>
                </a:solidFill>
              </a:rPr>
              <a:t>					ФАХОВА ПЕРЕДВИЩА ОСВІТА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 err="1">
                <a:solidFill>
                  <a:srgbClr val="1009EE"/>
                </a:solidFill>
              </a:rPr>
              <a:t>Спеціальність</a:t>
            </a:r>
            <a:r>
              <a:rPr lang="ru-RU" sz="2000" b="1" dirty="0">
                <a:solidFill>
                  <a:srgbClr val="1009EE"/>
                </a:solidFill>
              </a:rPr>
              <a:t> І5 «</a:t>
            </a:r>
            <a:r>
              <a:rPr lang="ru-RU" sz="2000" b="1" dirty="0" err="1">
                <a:solidFill>
                  <a:srgbClr val="1009EE"/>
                </a:solidFill>
              </a:rPr>
              <a:t>Медсестринство</a:t>
            </a:r>
            <a:r>
              <a:rPr lang="ru-RU" sz="2000" b="1" dirty="0">
                <a:solidFill>
                  <a:srgbClr val="1009EE"/>
                </a:solidFill>
              </a:rPr>
              <a:t>», І8 «</a:t>
            </a:r>
            <a:r>
              <a:rPr lang="ru-RU" sz="2000" b="1" dirty="0" err="1">
                <a:solidFill>
                  <a:srgbClr val="1009EE"/>
                </a:solidFill>
              </a:rPr>
              <a:t>Фармація</a:t>
            </a:r>
            <a:r>
              <a:rPr lang="ru-RU" sz="2000" b="1" dirty="0">
                <a:solidFill>
                  <a:srgbClr val="1009EE"/>
                </a:solidFill>
              </a:rPr>
              <a:t>» (</a:t>
            </a:r>
            <a:r>
              <a:rPr lang="ru-RU" sz="2000" b="1" dirty="0" err="1">
                <a:solidFill>
                  <a:srgbClr val="1009EE"/>
                </a:solidFill>
              </a:rPr>
              <a:t>фаховий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молодший</a:t>
            </a:r>
            <a:r>
              <a:rPr lang="ru-RU" sz="2000" b="1" dirty="0">
                <a:solidFill>
                  <a:srgbClr val="1009EE"/>
                </a:solidFill>
              </a:rPr>
              <a:t> бакалавр) – (</a:t>
            </a:r>
            <a:r>
              <a:rPr lang="ru-RU" sz="2000" b="1" dirty="0" err="1">
                <a:solidFill>
                  <a:srgbClr val="1009EE"/>
                </a:solidFill>
              </a:rPr>
              <a:t>вступ</a:t>
            </a:r>
            <a:r>
              <a:rPr lang="ru-RU" sz="2000" b="1" dirty="0">
                <a:solidFill>
                  <a:srgbClr val="1009EE"/>
                </a:solidFill>
              </a:rPr>
              <a:t> на </a:t>
            </a:r>
            <a:r>
              <a:rPr lang="ru-RU" sz="2000" b="1" dirty="0" err="1">
                <a:solidFill>
                  <a:srgbClr val="1009EE"/>
                </a:solidFill>
              </a:rPr>
              <a:t>основі</a:t>
            </a:r>
            <a:r>
              <a:rPr lang="ru-RU" sz="2000" b="1" dirty="0">
                <a:solidFill>
                  <a:srgbClr val="1009EE"/>
                </a:solidFill>
              </a:rPr>
              <a:t> БЗСО та ПЗСО) - </a:t>
            </a:r>
            <a:r>
              <a:rPr lang="ru-RU" sz="2000" b="1" dirty="0" err="1">
                <a:solidFill>
                  <a:srgbClr val="C00000"/>
                </a:solidFill>
              </a:rPr>
              <a:t>маємо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акредитувати</a:t>
            </a:r>
            <a:r>
              <a:rPr lang="ru-RU" sz="2000" b="1" dirty="0">
                <a:solidFill>
                  <a:srgbClr val="C00000"/>
                </a:solidFill>
              </a:rPr>
              <a:t> до 01.07.2027</a:t>
            </a:r>
            <a:r>
              <a:rPr lang="ru-RU" sz="2000" b="1" dirty="0">
                <a:solidFill>
                  <a:srgbClr val="1009EE"/>
                </a:solidFill>
              </a:rPr>
              <a:t>;</a:t>
            </a:r>
          </a:p>
          <a:p>
            <a:pPr algn="just"/>
            <a:endParaRPr lang="ru-RU" sz="2000" b="1" dirty="0">
              <a:solidFill>
                <a:srgbClr val="1009EE"/>
              </a:solidFill>
            </a:endParaRPr>
          </a:p>
          <a:p>
            <a:pPr algn="just"/>
            <a:endParaRPr lang="uk-UA" sz="2000" b="1" u="sng" dirty="0">
              <a:solidFill>
                <a:srgbClr val="1009EE"/>
              </a:solidFill>
            </a:endParaRPr>
          </a:p>
          <a:p>
            <a:endParaRPr lang="ru-RU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ru-RU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200"/>
              <a:buFont typeface="Century Gothic"/>
              <a:buNone/>
            </a:pP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200"/>
              <a:buFont typeface="Century Gothic"/>
              <a:buNone/>
            </a:pP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7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/>
          <p:nvPr/>
        </p:nvSpPr>
        <p:spPr>
          <a:xfrm>
            <a:off x="1525950" y="0"/>
            <a:ext cx="7594661" cy="137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 algn="ctr">
              <a:buClr>
                <a:srgbClr val="0000FF"/>
              </a:buClr>
              <a:buSzPts val="3200"/>
            </a:pPr>
            <a:endParaRPr lang="ru-RU" sz="2000" b="1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buClr>
                <a:srgbClr val="0000FF"/>
              </a:buClr>
              <a:buSzPts val="3200"/>
            </a:pPr>
            <a:endParaRPr lang="uk-UA" sz="3200" b="1" i="0" u="none" strike="noStrike" cap="none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>
              <a:buClr>
                <a:srgbClr val="0000FF"/>
              </a:buClr>
              <a:buSzPts val="3200"/>
            </a:pPr>
            <a:endParaRPr lang="uk-UA" sz="3200" b="1" i="0" u="none" strike="noStrike" cap="none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87" y="0"/>
            <a:ext cx="1525951" cy="1591219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1210C5-556C-9BD3-664C-39D6E56A0FFA}"/>
              </a:ext>
            </a:extLst>
          </p:cNvPr>
          <p:cNvSpPr txBox="1"/>
          <p:nvPr/>
        </p:nvSpPr>
        <p:spPr>
          <a:xfrm>
            <a:off x="1549338" y="295454"/>
            <a:ext cx="7409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2800" b="1" dirty="0">
                <a:solidFill>
                  <a:srgbClr val="1009EE"/>
                </a:solidFill>
              </a:rPr>
              <a:t>ВОЛОНТЕРСЬКЕ СЕРЦЕ КИЇВСЬКОГО МЕДИЧНОГО УНІВЕРСИТЕТУ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8EAEB4-0020-F730-622A-734E2B0D5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1863" y="1668137"/>
            <a:ext cx="1860110" cy="2560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70F997-C8FF-E915-3F2C-467C7493B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28" y="1693614"/>
            <a:ext cx="1809439" cy="2560584"/>
          </a:xfrm>
          <a:prstGeom prst="rect">
            <a:avLst/>
          </a:prstGeom>
          <a:scene3d>
            <a:camera prst="orthographicFront">
              <a:rot lat="21299999" lon="0" rev="10799999"/>
            </a:camera>
            <a:lightRig rig="threePt" dir="t"/>
          </a:scene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8973E4-E1B0-419A-931F-602AFB2E0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293" y="4218122"/>
            <a:ext cx="1811174" cy="26070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327BEF-F0BA-E147-0603-F3568D968C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8907" y="4182490"/>
            <a:ext cx="1860110" cy="26322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E81094E-6EDF-4AB2-9822-622AF23F58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3389442" y="1274960"/>
            <a:ext cx="2365116" cy="33469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BC5D3B1-BAF1-43F6-25FD-32D6213C8A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8521" y="4130987"/>
            <a:ext cx="3674002" cy="275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2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F9053CF-DBAF-1A76-9BDC-C1565BA21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>
            <a:extLst>
              <a:ext uri="{FF2B5EF4-FFF2-40B4-BE49-F238E27FC236}">
                <a16:creationId xmlns:a16="http://schemas.microsoft.com/office/drawing/2014/main" id="{94DC9463-C0E6-299C-0C88-372EA9F75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03" name="Google Shape;103;p17">
            <a:extLst>
              <a:ext uri="{FF2B5EF4-FFF2-40B4-BE49-F238E27FC236}">
                <a16:creationId xmlns:a16="http://schemas.microsoft.com/office/drawing/2014/main" id="{F3EE16D6-A70C-7211-C328-80A85BFEBAF0}"/>
              </a:ext>
            </a:extLst>
          </p:cNvPr>
          <p:cNvSpPr/>
          <p:nvPr/>
        </p:nvSpPr>
        <p:spPr>
          <a:xfrm>
            <a:off x="1638301" y="193993"/>
            <a:ext cx="7181102" cy="1082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i="0" u="none" strike="noStrike" cap="none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СТРУКТУРНІ ТА ОРГАНІЗАЦІЙНІ ЗМІНИ</a:t>
            </a:r>
            <a:endParaRPr dirty="0"/>
          </a:p>
        </p:txBody>
      </p:sp>
      <p:sp>
        <p:nvSpPr>
          <p:cNvPr id="104" name="Google Shape;104;p17">
            <a:extLst>
              <a:ext uri="{FF2B5EF4-FFF2-40B4-BE49-F238E27FC236}">
                <a16:creationId xmlns:a16="http://schemas.microsoft.com/office/drawing/2014/main" id="{601F66C6-32B3-7B11-C432-7BC37950B512}"/>
              </a:ext>
            </a:extLst>
          </p:cNvPr>
          <p:cNvSpPr/>
          <p:nvPr/>
        </p:nvSpPr>
        <p:spPr>
          <a:xfrm>
            <a:off x="219355" y="1276032"/>
            <a:ext cx="8705289" cy="538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009EE"/>
                </a:solidFill>
              </a:rPr>
              <a:t>СТРУКТУРНІ ПІДРОЗДІЛИ:</a:t>
            </a:r>
            <a:endParaRPr lang="uk-UA" sz="2400" b="1" u="sng" dirty="0">
              <a:solidFill>
                <a:srgbClr val="1009EE"/>
              </a:solidFill>
            </a:endParaRPr>
          </a:p>
          <a:p>
            <a:pPr algn="just"/>
            <a:endParaRPr lang="ru-RU" sz="2400" b="1" u="sng" dirty="0">
              <a:solidFill>
                <a:srgbClr val="1009EE"/>
              </a:solidFill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ru-RU" sz="2000" b="1" u="sng" dirty="0" err="1">
                <a:solidFill>
                  <a:srgbClr val="C00000"/>
                </a:solidFill>
              </a:rPr>
              <a:t>Перейменовано</a:t>
            </a:r>
            <a:r>
              <a:rPr lang="ru-RU" sz="2000" b="1" dirty="0">
                <a:solidFill>
                  <a:srgbClr val="C00000"/>
                </a:solidFill>
              </a:rPr>
              <a:t>:</a:t>
            </a:r>
            <a:r>
              <a:rPr lang="ru-RU" sz="2000" b="1" dirty="0">
                <a:solidFill>
                  <a:srgbClr val="1009EE"/>
                </a:solidFill>
              </a:rPr>
              <a:t> «</a:t>
            </a:r>
            <a:r>
              <a:rPr lang="ru-RU" sz="2000" b="1" dirty="0" err="1">
                <a:solidFill>
                  <a:srgbClr val="1009EE"/>
                </a:solidFill>
              </a:rPr>
              <a:t>Фармацевтичний</a:t>
            </a:r>
            <a:r>
              <a:rPr lang="ru-RU" sz="2000" b="1" dirty="0">
                <a:solidFill>
                  <a:srgbClr val="1009EE"/>
                </a:solidFill>
              </a:rPr>
              <a:t> факультет» на «Факультет </a:t>
            </a:r>
            <a:r>
              <a:rPr lang="ru-RU" sz="2000" b="1" dirty="0" err="1">
                <a:solidFill>
                  <a:srgbClr val="1009EE"/>
                </a:solidFill>
              </a:rPr>
              <a:t>фармації</a:t>
            </a:r>
            <a:r>
              <a:rPr lang="ru-RU" sz="2000" b="1" dirty="0">
                <a:solidFill>
                  <a:srgbClr val="1009EE"/>
                </a:solidFill>
              </a:rPr>
              <a:t> та </a:t>
            </a:r>
            <a:r>
              <a:rPr lang="ru-RU" sz="2000" b="1" dirty="0" err="1">
                <a:solidFill>
                  <a:srgbClr val="1009EE"/>
                </a:solidFill>
              </a:rPr>
              <a:t>психології</a:t>
            </a:r>
            <a:r>
              <a:rPr lang="ru-RU" sz="2000" b="1" dirty="0">
                <a:solidFill>
                  <a:srgbClr val="1009EE"/>
                </a:solidFill>
              </a:rPr>
              <a:t>» з 06.09.2024;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sz="2000" b="1" u="sng" dirty="0" err="1">
                <a:solidFill>
                  <a:srgbClr val="C00000"/>
                </a:solidFill>
              </a:rPr>
              <a:t>Перейменовано</a:t>
            </a:r>
            <a:r>
              <a:rPr lang="ru-RU" sz="2000" b="1" dirty="0">
                <a:solidFill>
                  <a:srgbClr val="1009EE"/>
                </a:solidFill>
              </a:rPr>
              <a:t>: «</a:t>
            </a:r>
            <a:r>
              <a:rPr lang="ru-RU" sz="2000" b="1" dirty="0" err="1">
                <a:solidFill>
                  <a:srgbClr val="1009EE"/>
                </a:solidFill>
              </a:rPr>
              <a:t>Відділ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виробничої</a:t>
            </a:r>
            <a:r>
              <a:rPr lang="ru-RU" sz="2000" b="1" dirty="0">
                <a:solidFill>
                  <a:srgbClr val="1009EE"/>
                </a:solidFill>
              </a:rPr>
              <a:t> практики» у «</a:t>
            </a:r>
            <a:r>
              <a:rPr lang="ru-RU" sz="2000" b="1" dirty="0" err="1">
                <a:solidFill>
                  <a:srgbClr val="1009EE"/>
                </a:solidFill>
              </a:rPr>
              <a:t>Відділ</a:t>
            </a:r>
            <a:r>
              <a:rPr lang="ru-RU" sz="2000" b="1" dirty="0">
                <a:solidFill>
                  <a:srgbClr val="1009EE"/>
                </a:solidFill>
              </a:rPr>
              <a:t> практики» з 01.04.2025; 	</a:t>
            </a:r>
            <a:endParaRPr lang="ru-RU" sz="2000" b="1" u="sng" dirty="0">
              <a:solidFill>
                <a:srgbClr val="1009EE"/>
              </a:solidFill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ru-RU" sz="2000" b="1" u="sng" dirty="0">
                <a:solidFill>
                  <a:srgbClr val="C00000"/>
                </a:solidFill>
              </a:rPr>
              <a:t>Створено</a:t>
            </a:r>
            <a:r>
              <a:rPr lang="ru-RU" sz="2000" b="1" dirty="0">
                <a:solidFill>
                  <a:srgbClr val="C00000"/>
                </a:solidFill>
              </a:rPr>
              <a:t>: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Фаховий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медичний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коледж</a:t>
            </a:r>
            <a:r>
              <a:rPr lang="ru-RU" sz="2000" b="1" dirty="0">
                <a:solidFill>
                  <a:srgbClr val="1009EE"/>
                </a:solidFill>
              </a:rPr>
              <a:t> ПВНЗ "</a:t>
            </a:r>
            <a:r>
              <a:rPr lang="ru-RU" sz="2000" b="1" dirty="0" err="1">
                <a:solidFill>
                  <a:srgbClr val="1009EE"/>
                </a:solidFill>
              </a:rPr>
              <a:t>Київський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медичний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університет</a:t>
            </a:r>
            <a:r>
              <a:rPr lang="ru-RU" sz="2000" b="1" dirty="0">
                <a:solidFill>
                  <a:srgbClr val="1009EE"/>
                </a:solidFill>
              </a:rPr>
              <a:t>» з з 28.02.2025;</a:t>
            </a:r>
            <a:endParaRPr lang="ru-RU" sz="2000" b="1" u="sng" dirty="0">
              <a:solidFill>
                <a:srgbClr val="1009EE"/>
              </a:solidFill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ru-RU" sz="2000" b="1" u="sng" dirty="0" err="1">
                <a:solidFill>
                  <a:srgbClr val="C00000"/>
                </a:solidFill>
              </a:rPr>
              <a:t>Реорганізовано</a:t>
            </a:r>
            <a:r>
              <a:rPr lang="ru-RU" sz="2000" b="1" u="sng" dirty="0">
                <a:solidFill>
                  <a:srgbClr val="C00000"/>
                </a:solidFill>
              </a:rPr>
              <a:t>: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1009EE"/>
                </a:solidFill>
              </a:rPr>
              <a:t>кафедру </a:t>
            </a:r>
            <a:r>
              <a:rPr lang="ru-RU" sz="2000" b="1" dirty="0" err="1">
                <a:solidFill>
                  <a:srgbClr val="1009EE"/>
                </a:solidFill>
              </a:rPr>
              <a:t>української</a:t>
            </a:r>
            <a:r>
              <a:rPr lang="ru-RU" sz="2000" b="1" dirty="0">
                <a:solidFill>
                  <a:srgbClr val="1009EE"/>
                </a:solidFill>
              </a:rPr>
              <a:t> та </a:t>
            </a:r>
            <a:r>
              <a:rPr lang="ru-RU" sz="2000" b="1" dirty="0" err="1">
                <a:solidFill>
                  <a:srgbClr val="1009EE"/>
                </a:solidFill>
              </a:rPr>
              <a:t>латинської</a:t>
            </a:r>
            <a:r>
              <a:rPr lang="ru-RU" sz="2000" b="1" dirty="0">
                <a:solidFill>
                  <a:srgbClr val="1009EE"/>
                </a:solidFill>
              </a:rPr>
              <a:t> мов </a:t>
            </a:r>
            <a:r>
              <a:rPr lang="ru-RU" sz="2000" b="1" dirty="0" err="1">
                <a:solidFill>
                  <a:srgbClr val="1009EE"/>
                </a:solidFill>
              </a:rPr>
              <a:t>медичного</a:t>
            </a:r>
            <a:r>
              <a:rPr lang="ru-RU" sz="2000" b="1" dirty="0">
                <a:solidFill>
                  <a:srgbClr val="1009EE"/>
                </a:solidFill>
              </a:rPr>
              <a:t> факультету, кафедру </a:t>
            </a:r>
            <a:r>
              <a:rPr lang="ru-RU" sz="2000" b="1" dirty="0" err="1">
                <a:solidFill>
                  <a:srgbClr val="1009EE"/>
                </a:solidFill>
              </a:rPr>
              <a:t>дитячої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терапевтичної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стоматології</a:t>
            </a:r>
            <a:r>
              <a:rPr lang="ru-RU" sz="2000" b="1" dirty="0">
                <a:solidFill>
                  <a:srgbClr val="1009EE"/>
                </a:solidFill>
              </a:rPr>
              <a:t>, кафедру </a:t>
            </a:r>
            <a:r>
              <a:rPr lang="ru-RU" sz="2000" b="1" dirty="0" err="1">
                <a:solidFill>
                  <a:srgbClr val="1009EE"/>
                </a:solidFill>
              </a:rPr>
              <a:t>управління</a:t>
            </a:r>
            <a:r>
              <a:rPr lang="ru-RU" sz="2000" b="1" dirty="0">
                <a:solidFill>
                  <a:srgbClr val="1009EE"/>
                </a:solidFill>
              </a:rPr>
              <a:t> та </a:t>
            </a:r>
            <a:r>
              <a:rPr lang="ru-RU" sz="2000" b="1" dirty="0" err="1">
                <a:solidFill>
                  <a:srgbClr val="1009EE"/>
                </a:solidFill>
              </a:rPr>
              <a:t>економіки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фармації</a:t>
            </a:r>
            <a:r>
              <a:rPr lang="ru-RU" sz="2000" b="1" dirty="0">
                <a:solidFill>
                  <a:srgbClr val="1009EE"/>
                </a:solidFill>
              </a:rPr>
              <a:t>, </a:t>
            </a:r>
            <a:r>
              <a:rPr lang="ru-RU" sz="2000" b="1" dirty="0" err="1">
                <a:solidFill>
                  <a:srgbClr val="1009EE"/>
                </a:solidFill>
              </a:rPr>
              <a:t>технології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ліків</a:t>
            </a:r>
            <a:r>
              <a:rPr lang="ru-RU" sz="2000" b="1" dirty="0">
                <a:solidFill>
                  <a:srgbClr val="1009EE"/>
                </a:solidFill>
              </a:rPr>
              <a:t> з 01 вересня 2025 року.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sz="2000" b="1" dirty="0" err="1">
                <a:solidFill>
                  <a:srgbClr val="C00000"/>
                </a:solidFill>
              </a:rPr>
              <a:t>Нові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кафедри</a:t>
            </a:r>
            <a:r>
              <a:rPr lang="ru-RU" sz="2000" b="1" dirty="0">
                <a:solidFill>
                  <a:srgbClr val="C00000"/>
                </a:solidFill>
              </a:rPr>
              <a:t>: </a:t>
            </a:r>
            <a:r>
              <a:rPr lang="ru-RU" sz="2000" b="1" dirty="0" err="1">
                <a:solidFill>
                  <a:srgbClr val="1009EE"/>
                </a:solidFill>
              </a:rPr>
              <a:t>соціально-гуманітарних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дисциплін</a:t>
            </a:r>
            <a:r>
              <a:rPr lang="ru-RU" sz="2000" b="1" dirty="0">
                <a:solidFill>
                  <a:srgbClr val="1009EE"/>
                </a:solidFill>
              </a:rPr>
              <a:t>; </a:t>
            </a:r>
            <a:r>
              <a:rPr lang="ru-RU" sz="2000" b="1" dirty="0" err="1">
                <a:solidFill>
                  <a:srgbClr val="1009EE"/>
                </a:solidFill>
              </a:rPr>
              <a:t>терапевтичної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стоматології</a:t>
            </a:r>
            <a:r>
              <a:rPr lang="ru-RU" sz="2000" b="1" dirty="0">
                <a:solidFill>
                  <a:srgbClr val="1009EE"/>
                </a:solidFill>
              </a:rPr>
              <a:t>, </a:t>
            </a:r>
            <a:r>
              <a:rPr lang="ru-RU" sz="2000" b="1" dirty="0" err="1">
                <a:solidFill>
                  <a:srgbClr val="1009EE"/>
                </a:solidFill>
              </a:rPr>
              <a:t>пародонтології</a:t>
            </a:r>
            <a:r>
              <a:rPr lang="ru-RU" sz="2000" b="1" dirty="0">
                <a:solidFill>
                  <a:srgbClr val="1009EE"/>
                </a:solidFill>
              </a:rPr>
              <a:t> та </a:t>
            </a:r>
            <a:r>
              <a:rPr lang="ru-RU" sz="2000" b="1" dirty="0" err="1">
                <a:solidFill>
                  <a:srgbClr val="1009EE"/>
                </a:solidFill>
              </a:rPr>
              <a:t>дитячої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терапевтичної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стоматології</a:t>
            </a:r>
            <a:r>
              <a:rPr lang="ru-RU" sz="2000" b="1" dirty="0">
                <a:solidFill>
                  <a:srgbClr val="1009EE"/>
                </a:solidFill>
              </a:rPr>
              <a:t>; </a:t>
            </a:r>
            <a:r>
              <a:rPr lang="ru-RU" sz="2000" b="1" dirty="0" err="1">
                <a:solidFill>
                  <a:srgbClr val="1009EE"/>
                </a:solidFill>
              </a:rPr>
              <a:t>хімії</a:t>
            </a:r>
            <a:r>
              <a:rPr lang="ru-RU" sz="2000" b="1" dirty="0">
                <a:solidFill>
                  <a:srgbClr val="1009EE"/>
                </a:solidFill>
              </a:rPr>
              <a:t>, </a:t>
            </a:r>
            <a:r>
              <a:rPr lang="ru-RU" sz="2000" b="1" dirty="0" err="1">
                <a:solidFill>
                  <a:srgbClr val="1009EE"/>
                </a:solidFill>
              </a:rPr>
              <a:t>технології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ліків</a:t>
            </a:r>
            <a:r>
              <a:rPr lang="ru-RU" sz="2000" b="1" dirty="0">
                <a:solidFill>
                  <a:srgbClr val="1009EE"/>
                </a:solidFill>
              </a:rPr>
              <a:t> та </a:t>
            </a:r>
            <a:r>
              <a:rPr lang="ru-RU" sz="2000" b="1" dirty="0" err="1">
                <a:solidFill>
                  <a:srgbClr val="1009EE"/>
                </a:solidFill>
              </a:rPr>
              <a:t>фармацевтичного</a:t>
            </a:r>
            <a:r>
              <a:rPr lang="ru-RU" sz="2000" b="1" dirty="0">
                <a:solidFill>
                  <a:srgbClr val="1009EE"/>
                </a:solidFill>
              </a:rPr>
              <a:t> </a:t>
            </a:r>
            <a:r>
              <a:rPr lang="ru-RU" sz="2000" b="1" dirty="0" err="1">
                <a:solidFill>
                  <a:srgbClr val="1009EE"/>
                </a:solidFill>
              </a:rPr>
              <a:t>управління</a:t>
            </a:r>
            <a:r>
              <a:rPr lang="ru-RU" sz="2000" b="1" dirty="0">
                <a:solidFill>
                  <a:srgbClr val="1009EE"/>
                </a:solidFill>
              </a:rPr>
              <a:t>.</a:t>
            </a:r>
          </a:p>
          <a:p>
            <a:pPr marL="342900" indent="-342900" algn="just">
              <a:buFont typeface="Arial" charset="0"/>
              <a:buChar char="•"/>
            </a:pPr>
            <a:endParaRPr lang="ru-RU" sz="2000" b="1" dirty="0">
              <a:solidFill>
                <a:srgbClr val="1009EE"/>
              </a:solidFill>
              <a:highlight>
                <a:srgbClr val="FFFF00"/>
              </a:highlight>
            </a:endParaRPr>
          </a:p>
          <a:p>
            <a:pPr marL="342900" indent="-342900" algn="just">
              <a:buFont typeface="Arial" charset="0"/>
              <a:buChar char="•"/>
            </a:pPr>
            <a:endParaRPr lang="ru-RU" sz="2000" b="1" u="sng" dirty="0">
              <a:solidFill>
                <a:srgbClr val="1009EE"/>
              </a:solidFill>
              <a:highlight>
                <a:srgbClr val="FFFF00"/>
              </a:highlight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ru-RU" sz="2000" b="1" u="sng" dirty="0">
                <a:solidFill>
                  <a:srgbClr val="1009EE"/>
                </a:solidFill>
              </a:rPr>
              <a:t>.</a:t>
            </a:r>
          </a:p>
          <a:p>
            <a:pPr algn="just"/>
            <a:endParaRPr lang="uk-UA" sz="2000" b="1" u="sng" dirty="0">
              <a:solidFill>
                <a:srgbClr val="1009EE"/>
              </a:solidFill>
            </a:endParaRPr>
          </a:p>
          <a:p>
            <a:endParaRPr lang="ru-RU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uk-UA" sz="20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endParaRPr lang="ru-RU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/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200"/>
              <a:buFont typeface="Century Gothic"/>
              <a:buNone/>
            </a:pP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200"/>
              <a:buFont typeface="Century Gothic"/>
              <a:buNone/>
            </a:pPr>
            <a:endParaRPr sz="22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855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/>
          <p:nvPr/>
        </p:nvSpPr>
        <p:spPr>
          <a:xfrm>
            <a:off x="1994263" y="139077"/>
            <a:ext cx="6792686" cy="1077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Times New Roman"/>
              <a:buNone/>
            </a:pPr>
            <a:r>
              <a:rPr lang="ru-RU" sz="32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РЕЙТИНГОВІ ПОКАЗНИКИ УНІВЕРСИТЕТУ</a:t>
            </a:r>
            <a:endParaRPr sz="3200" b="1" i="0" u="none" strike="noStrike" cap="none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18" y="0"/>
            <a:ext cx="1525951" cy="1591219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76" name="Google Shape;76;p13"/>
          <p:cNvSpPr txBox="1"/>
          <p:nvPr/>
        </p:nvSpPr>
        <p:spPr>
          <a:xfrm>
            <a:off x="56691" y="1077214"/>
            <a:ext cx="8981091" cy="564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</a:pPr>
            <a:r>
              <a:rPr lang="ru-RU" sz="24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Рейтинг</a:t>
            </a:r>
            <a:r>
              <a:rPr lang="ru-RU" sz="24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2400" b="1" i="0" u="none" strike="noStrike" cap="none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osvita.ua</a:t>
            </a:r>
            <a:r>
              <a:rPr lang="ru-RU" sz="2400" b="1" i="0" u="none" strike="noStrike" cap="none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- 2025</a:t>
            </a:r>
          </a:p>
          <a:p>
            <a:pPr marL="342900" indent="-342900" algn="just">
              <a:buClr>
                <a:srgbClr val="0000FF"/>
              </a:buClr>
              <a:buSzPts val="2000"/>
              <a:buFont typeface="Noto Sans Symbols"/>
              <a:buChar char="❖"/>
            </a:pP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3-е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місце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(4-е в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минулому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році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у рейтингу 2024 року «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Середній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бал НМТ на контракт»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серед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всіх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закладів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вищої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медичної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освіти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України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(з 17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закладів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, перед нами НМУ,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Львів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), 13-е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місце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серед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усіх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ЗВО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України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(з 200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закладів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) (в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минулому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році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–26-е).</a:t>
            </a:r>
            <a:endParaRPr lang="ru-RU" sz="2300" b="1" dirty="0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indent="-342900" algn="just">
              <a:buClr>
                <a:srgbClr val="0000FF"/>
              </a:buClr>
              <a:buSzPts val="2000"/>
              <a:buFont typeface="Noto Sans Symbols"/>
              <a:buChar char="❖"/>
            </a:pPr>
            <a:r>
              <a:rPr lang="uk-UA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5 місце у рейтингу 2025 року «Найкращі приватні заклади вищої освіти України” (5-е у минулому році).</a:t>
            </a:r>
            <a:endParaRPr lang="ru-RU" sz="2300" b="1" dirty="0">
              <a:solidFill>
                <a:srgbClr val="0000FF"/>
              </a:solidFill>
              <a:latin typeface="Times New Roman"/>
              <a:ea typeface="Times New Roman"/>
              <a:cs typeface="Times New Roman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Noto Sans Symbols"/>
              <a:buChar char="❖"/>
            </a:pPr>
            <a:r>
              <a:rPr lang="uk-UA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25 місце серед 72 закладів вищої освіти м. Києва (2025 рік) </a:t>
            </a:r>
            <a:r>
              <a:rPr lang="mr-IN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lang="uk-UA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в минулому році – 26-е.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Noto Sans Symbols"/>
              <a:buChar char="❖"/>
            </a:pPr>
            <a:r>
              <a:rPr lang="uk-UA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104-105-е (107-108 у минулому році) місце серед 240 закладів вищої освіти у “Консолідованому рейтингу вишів України” 2025 року.</a:t>
            </a:r>
          </a:p>
          <a:p>
            <a:pPr marL="342900" lvl="0" indent="-342900" algn="just">
              <a:buClr>
                <a:srgbClr val="0000FF"/>
              </a:buClr>
              <a:buSzPts val="2000"/>
              <a:buFont typeface="Noto Sans Symbols"/>
              <a:buChar char="❖"/>
            </a:pPr>
            <a:r>
              <a:rPr lang="uk-UA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158-е (155 в минулому році) за результатами рейтингу 2025 року «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Scopus</a:t>
            </a:r>
            <a:r>
              <a:rPr lang="uk-UA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»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. 13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місце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серед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17-и </a:t>
            </a:r>
            <a:r>
              <a:rPr lang="ru-RU" sz="2300" b="1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медичних</a:t>
            </a:r>
            <a:r>
              <a:rPr lang="ru-RU" sz="23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 ЗВО.</a:t>
            </a: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Noto Sans Symbols"/>
              <a:buNone/>
            </a:pPr>
            <a:endParaRPr sz="2800" b="1" i="0" u="none" strike="noStrike" cap="none" dirty="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endParaRPr sz="2800" b="1" i="0" u="none" strike="noStrike" cap="none" dirty="0">
              <a:solidFill>
                <a:srgbClr val="0000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162168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412" y="107629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24" name="Google Shape;124;p20"/>
          <p:cNvSpPr/>
          <p:nvPr/>
        </p:nvSpPr>
        <p:spPr>
          <a:xfrm>
            <a:off x="2036762" y="241611"/>
            <a:ext cx="6553200" cy="58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Century Gothic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ГРАНТОВА</a:t>
            </a:r>
            <a:r>
              <a:rPr lang="ru-RU" sz="3200" b="1" i="0" u="none" strike="noStrike" cap="none" dirty="0">
                <a:solidFill>
                  <a:srgbClr val="1222A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32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ПІДТРИМКА</a:t>
            </a:r>
            <a:r>
              <a:rPr lang="ru-RU" sz="3200" b="1" i="0" u="none" strike="noStrike" cap="none" dirty="0">
                <a:solidFill>
                  <a:srgbClr val="1222A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dirty="0"/>
          </a:p>
        </p:txBody>
      </p:sp>
      <p:sp>
        <p:nvSpPr>
          <p:cNvPr id="125" name="Google Shape;125;p20"/>
          <p:cNvSpPr/>
          <p:nvPr/>
        </p:nvSpPr>
        <p:spPr>
          <a:xfrm>
            <a:off x="126366" y="2356041"/>
            <a:ext cx="8891267" cy="439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lvl="0" algn="just">
              <a:buClr>
                <a:srgbClr val="1900FF"/>
              </a:buClr>
              <a:buSzPts val="2000"/>
            </a:pPr>
            <a:endParaRPr lang="uk-UA"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>
              <a:buClr>
                <a:srgbClr val="1900FF"/>
              </a:buClr>
              <a:buSzPts val="2000"/>
            </a:pPr>
            <a:endParaRPr lang="uk-UA"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>
              <a:buClr>
                <a:srgbClr val="1900FF"/>
              </a:buClr>
              <a:buSzPts val="2000"/>
            </a:pPr>
            <a:endParaRPr lang="uk-UA"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lvl="0" indent="-285750" algn="just">
              <a:buClr>
                <a:srgbClr val="1900FF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Безкоштовне навчання студентам 1 курсу набору 2024 року;</a:t>
            </a:r>
          </a:p>
          <a:p>
            <a:pPr marL="285750" lvl="0" indent="-285750" algn="just">
              <a:buClr>
                <a:srgbClr val="1900FF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Знижка до 50% студентам-відмінникам;</a:t>
            </a:r>
          </a:p>
          <a:p>
            <a:pPr marL="285750" lvl="0" indent="-285750" algn="just">
              <a:buClr>
                <a:srgbClr val="1900FF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Знижка на навчання студентам, які приймали участь в університетських заходах;</a:t>
            </a:r>
          </a:p>
          <a:p>
            <a:pPr marL="285750" lvl="0" indent="-285750" algn="just">
              <a:buClr>
                <a:srgbClr val="1900FF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Учасники </a:t>
            </a:r>
            <a:r>
              <a:rPr lang="uk-UA" sz="2000" b="1" dirty="0" err="1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проєкту</a:t>
            </a: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«Освітній асистент»;</a:t>
            </a:r>
          </a:p>
          <a:p>
            <a:pPr marL="285750" lvl="0" indent="-285750" algn="just">
              <a:buClr>
                <a:srgbClr val="1900FF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Соціальні пільги – знижки на навчання.</a:t>
            </a:r>
          </a:p>
          <a:p>
            <a:pPr lvl="0" algn="just">
              <a:buClr>
                <a:srgbClr val="1900FF"/>
              </a:buClr>
              <a:buSzPts val="2000"/>
            </a:pPr>
            <a:r>
              <a:rPr lang="uk-UA" sz="20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Загальна кількість здобувачів освіти (студенти та інтерни) та співробітників, які отримали пільги – </a:t>
            </a:r>
            <a:r>
              <a:rPr lang="uk-UA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130 осіб.</a:t>
            </a:r>
          </a:p>
          <a:p>
            <a:pPr marL="285750" lvl="0" indent="-285750" algn="just">
              <a:buClr>
                <a:srgbClr val="1900FF"/>
              </a:buClr>
              <a:buSzPts val="2000"/>
              <a:buFont typeface="Arial" panose="020B0604020202020204" pitchFamily="34" charset="0"/>
              <a:buChar char="•"/>
            </a:pPr>
            <a:endParaRPr lang="uk-UA" sz="1800" b="1" dirty="0">
              <a:solidFill>
                <a:srgbClr val="1009E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buClr>
                <a:srgbClr val="1900FF"/>
              </a:buClr>
              <a:buSzPts val="2000"/>
            </a:pPr>
            <a:r>
              <a:rPr lang="uk-UA" sz="2000" b="1" dirty="0">
                <a:solidFill>
                  <a:srgbClr val="1009EE"/>
                </a:solidFill>
              </a:rPr>
              <a:t>ДЕРЖАВНІ ГРАНТИ НА НАВЧАННЯ</a:t>
            </a:r>
          </a:p>
          <a:p>
            <a:pPr lvl="0" algn="just">
              <a:buClr>
                <a:srgbClr val="1900FF"/>
              </a:buClr>
              <a:buSzPts val="2000"/>
            </a:pPr>
            <a:endParaRPr lang="uk-UA"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lvl="0"/>
            <a:r>
              <a:rPr lang="uk-UA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49 студентів </a:t>
            </a:r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Університету отримали державну допомогу на навчання </a:t>
            </a:r>
            <a:r>
              <a:rPr lang="uk-UA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на суму</a:t>
            </a:r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1 339 550 грн</a:t>
            </a:r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. (Державний грант, ваучер на навчання від Центру зайнятості, державна допомога від </a:t>
            </a:r>
            <a:r>
              <a:rPr lang="uk-UA" sz="20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Мінветеранів</a:t>
            </a:r>
            <a:r>
              <a:rPr lang="uk-UA" sz="20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)</a:t>
            </a:r>
          </a:p>
          <a:p>
            <a:pPr lvl="0"/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800"/>
              <a:buFont typeface="Century Gothic"/>
              <a:buNone/>
            </a:pPr>
            <a:endParaRPr sz="2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1800"/>
              <a:buFont typeface="Century Gothic"/>
              <a:buNone/>
            </a:pPr>
            <a:r>
              <a:rPr lang="ru-RU" sz="1800" b="0" i="0" u="none" strike="noStrike" cap="none" dirty="0">
                <a:solidFill>
                  <a:srgbClr val="1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1535113" y="1031183"/>
            <a:ext cx="7660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rgbClr val="1009EE"/>
                </a:solidFill>
              </a:rPr>
              <a:t>ГРАНТОВА ТА СОЦІАЛЬНА ПІДТРИМКА ВІД ПРЕЗИДЕНТА УНІВЕРСИТЕТУ</a:t>
            </a:r>
          </a:p>
          <a:p>
            <a:r>
              <a:rPr lang="uk-UA" sz="2000" b="1" dirty="0">
                <a:solidFill>
                  <a:srgbClr val="1009EE"/>
                </a:solidFill>
              </a:rPr>
              <a:t>Загальна грантова підтримка здобувачів освіти у 2024-2025 навчальному році </a:t>
            </a:r>
            <a:r>
              <a:rPr lang="uk-UA" sz="2000" b="1" dirty="0">
                <a:solidFill>
                  <a:srgbClr val="FF0000"/>
                </a:solidFill>
              </a:rPr>
              <a:t>– 1,3 млн. грн.</a:t>
            </a:r>
          </a:p>
        </p:txBody>
      </p:sp>
    </p:spTree>
    <p:extLst>
      <p:ext uri="{BB962C8B-B14F-4D97-AF65-F5344CB8AC3E}">
        <p14:creationId xmlns:p14="http://schemas.microsoft.com/office/powerpoint/2010/main" val="333999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68450" cy="1557338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31" name="Google Shape;131;p21"/>
          <p:cNvSpPr/>
          <p:nvPr/>
        </p:nvSpPr>
        <p:spPr>
          <a:xfrm>
            <a:off x="1568450" y="0"/>
            <a:ext cx="7575550" cy="14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2600"/>
              <a:buFont typeface="Century Gothic"/>
              <a:buNone/>
            </a:pPr>
            <a:endParaRPr lang="ru-RU" sz="3000" b="1" dirty="0">
              <a:solidFill>
                <a:srgbClr val="1222A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2600"/>
              <a:buFont typeface="Century Gothic"/>
              <a:buNone/>
            </a:pPr>
            <a:r>
              <a:rPr lang="ru-RU" sz="30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ПРЕМІЮВАННЯ СПІВРОБІТНИКІВ</a:t>
            </a:r>
          </a:p>
        </p:txBody>
      </p:sp>
      <p:sp>
        <p:nvSpPr>
          <p:cNvPr id="132" name="Google Shape;132;p21"/>
          <p:cNvSpPr/>
          <p:nvPr/>
        </p:nvSpPr>
        <p:spPr>
          <a:xfrm>
            <a:off x="0" y="1289609"/>
            <a:ext cx="9144000" cy="5568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algn="just"/>
            <a:endParaRPr b="1" dirty="0">
              <a:solidFill>
                <a:srgbClr val="1009E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61" y="778669"/>
            <a:ext cx="90166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rgbClr val="1009EE"/>
                </a:solidFill>
              </a:rPr>
              <a:t> </a:t>
            </a:r>
            <a:endParaRPr lang="ru-RU" sz="1800" b="1" dirty="0">
              <a:solidFill>
                <a:srgbClr val="1009EE"/>
              </a:solidFill>
            </a:endParaRPr>
          </a:p>
          <a:p>
            <a:pPr algn="ctr"/>
            <a:r>
              <a:rPr lang="uk-UA" sz="1900" b="1" dirty="0">
                <a:solidFill>
                  <a:srgbClr val="FF0000"/>
                </a:solidFill>
              </a:rPr>
              <a:t>Загальна сума преміювання за 2024-2025 </a:t>
            </a:r>
            <a:r>
              <a:rPr lang="uk-UA" sz="1900" b="1" dirty="0" err="1">
                <a:solidFill>
                  <a:srgbClr val="FF0000"/>
                </a:solidFill>
              </a:rPr>
              <a:t>н.р</a:t>
            </a:r>
            <a:r>
              <a:rPr lang="uk-UA" sz="19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uk-UA" sz="1900" b="1" dirty="0">
                <a:solidFill>
                  <a:srgbClr val="FF0000"/>
                </a:solidFill>
              </a:rPr>
              <a:t>склала  більше 1 млн. грн.</a:t>
            </a:r>
          </a:p>
          <a:p>
            <a:pPr algn="just"/>
            <a:endParaRPr lang="uk-UA" sz="1900" b="1" dirty="0">
              <a:solidFill>
                <a:srgbClr val="1009EE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публікацію статті у виданнях, що включені до науково-метричних баз </a:t>
            </a:r>
            <a:r>
              <a:rPr lang="en" sz="1900" b="1" dirty="0">
                <a:solidFill>
                  <a:srgbClr val="1009EE"/>
                </a:solidFill>
              </a:rPr>
              <a:t>Scopus </a:t>
            </a:r>
            <a:r>
              <a:rPr lang="uk-UA" sz="1900" b="1" dirty="0">
                <a:solidFill>
                  <a:srgbClr val="1009EE"/>
                </a:solidFill>
              </a:rPr>
              <a:t>та </a:t>
            </a:r>
            <a:r>
              <a:rPr lang="en" sz="1900" b="1" dirty="0">
                <a:solidFill>
                  <a:srgbClr val="1009EE"/>
                </a:solidFill>
              </a:rPr>
              <a:t>Web of </a:t>
            </a:r>
            <a:r>
              <a:rPr lang="en-US" sz="1900" b="1" dirty="0">
                <a:solidFill>
                  <a:srgbClr val="1009EE"/>
                </a:solidFill>
              </a:rPr>
              <a:t>S</a:t>
            </a:r>
            <a:r>
              <a:rPr lang="en" sz="1900" b="1" dirty="0" err="1">
                <a:solidFill>
                  <a:srgbClr val="1009EE"/>
                </a:solidFill>
              </a:rPr>
              <a:t>cience</a:t>
            </a:r>
            <a:r>
              <a:rPr lang="uk-UA" sz="1900" b="1" dirty="0">
                <a:solidFill>
                  <a:srgbClr val="1009EE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публікацію статті у національному фаховому виданні;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розробку </a:t>
            </a:r>
            <a:r>
              <a:rPr lang="uk-UA" sz="1900" b="1" dirty="0" err="1">
                <a:solidFill>
                  <a:srgbClr val="1009EE"/>
                </a:solidFill>
              </a:rPr>
              <a:t>силабусів</a:t>
            </a:r>
            <a:r>
              <a:rPr lang="uk-UA" sz="1900" b="1" dirty="0">
                <a:solidFill>
                  <a:srgbClr val="1009EE"/>
                </a:solidFill>
              </a:rPr>
              <a:t> нових освітніх компонентів;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найвищі рейтингові оцінки наукової діяльності кафедр та науково-педагогічних працівників (перші місця);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керівництво науковим клубом кафедри;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участь у міжнародних наукових та освітніх проектах;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роботу у складі експертних рад з питань проведення експертизи дисертацій;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наукове керівництво здобувача освіти, який одержав документ про присудження наукового ступеня доктора філософії;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ведення / наповнення сайту кафедри;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проведення Університетської студентської олімпіади;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видання наукових монографій, підручників та посібників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900" b="1" dirty="0">
                <a:solidFill>
                  <a:srgbClr val="1009EE"/>
                </a:solidFill>
              </a:rPr>
              <a:t>за роботу в експертній групі з акредитації Національного агентства із забезпечення якості вищої освіти</a:t>
            </a:r>
          </a:p>
        </p:txBody>
      </p:sp>
    </p:spTree>
    <p:extLst>
      <p:ext uri="{BB962C8B-B14F-4D97-AF65-F5344CB8AC3E}">
        <p14:creationId xmlns:p14="http://schemas.microsoft.com/office/powerpoint/2010/main" val="369023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41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96" name="Google Shape;96;p16"/>
          <p:cNvSpPr/>
          <p:nvPr/>
        </p:nvSpPr>
        <p:spPr>
          <a:xfrm>
            <a:off x="1275135" y="125412"/>
            <a:ext cx="7720947" cy="1699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i="0" strike="noStrike" cap="none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АКАДЕМІЧНА ЗАБОРГОВАНІСТЬ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СТУДЕНТІВ СТАНОМ НА 01 СЕРПНЯ 2025 року</a:t>
            </a:r>
            <a:r>
              <a:rPr lang="ru-RU" sz="3200" b="1" i="0" strike="noStrike" cap="none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</p:txBody>
      </p:sp>
      <p:sp>
        <p:nvSpPr>
          <p:cNvPr id="97" name="Google Shape;97;p16"/>
          <p:cNvSpPr/>
          <p:nvPr/>
        </p:nvSpPr>
        <p:spPr>
          <a:xfrm>
            <a:off x="174716" y="1595438"/>
            <a:ext cx="8713790" cy="493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1800"/>
              <a:buFont typeface="Noto Sans Symbols"/>
              <a:buChar char="▪"/>
            </a:pPr>
            <a:endParaRPr lang="uk-UA" sz="2400" b="0" i="0" u="none" strike="noStrike" cap="none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74716" y="1595438"/>
            <a:ext cx="89692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Студенти, що мають академічну заборгованість, не переведені на наступний рік навчання і їм дозволено ліквідувати заборгованість до 01 жовтня: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Не переведено на наступний навчальний рік/семестр: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Українські студенти:	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u="sng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Медичний факультет</a:t>
            </a:r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146  студентів ( 26</a:t>
            </a:r>
            <a:r>
              <a:rPr lang="en-US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% від загальної кількості студентів, 13% мають академічну заборгованість)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u="sng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Стоматологічний факультет</a:t>
            </a:r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180 студентів ( 3</a:t>
            </a:r>
            <a:r>
              <a:rPr lang="en-US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7</a:t>
            </a:r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% від загальної кількості студентів)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u="sng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Фармацевтичний факультет</a:t>
            </a:r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80 студентів ( 52 % від загальної кількості студентів)</a:t>
            </a:r>
            <a:endParaRPr lang="ru-RU" sz="24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u="sng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Міжнародний факультет:</a:t>
            </a:r>
            <a:endParaRPr lang="ru-RU" sz="2400" b="1" u="sng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24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</a:rPr>
              <a:t> 106 студентів (20,0% від загальної кількості студентів). </a:t>
            </a:r>
            <a:endParaRPr lang="ru-RU" sz="1900" b="1" dirty="0">
              <a:solidFill>
                <a:srgbClr val="1009EE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114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41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96" name="Google Shape;96;p16"/>
          <p:cNvSpPr/>
          <p:nvPr/>
        </p:nvSpPr>
        <p:spPr>
          <a:xfrm>
            <a:off x="1288630" y="65077"/>
            <a:ext cx="7720947" cy="1067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ВИКОНАННЯ ПРОГРАМИ ЛІТНЬОЇ ВИРОБНИЧОЇ ПРАКТИКИ</a:t>
            </a:r>
            <a:r>
              <a:rPr lang="ru-RU" sz="3200" b="1" i="0" strike="noStrike" cap="none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</p:txBody>
      </p:sp>
      <p:sp>
        <p:nvSpPr>
          <p:cNvPr id="97" name="Google Shape;97;p16"/>
          <p:cNvSpPr/>
          <p:nvPr/>
        </p:nvSpPr>
        <p:spPr>
          <a:xfrm>
            <a:off x="174716" y="1595438"/>
            <a:ext cx="8713790" cy="493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1800"/>
              <a:buFont typeface="Noto Sans Symbols"/>
              <a:buChar char="▪"/>
            </a:pPr>
            <a:endParaRPr lang="uk-UA" sz="2400" b="0" i="0" u="none" strike="noStrike" cap="none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87358" y="1146273"/>
            <a:ext cx="896928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	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Літня виробнича практика у 2024-2025 навчальному році проходила як в Україні так і в закладах охорони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здоровʼя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Польщі. </a:t>
            </a:r>
          </a:p>
          <a:p>
            <a:pPr algn="just"/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ВСЬОГО ВИРОБНИЧУ  ПРАКТИКУ ПРОЙШОВ 761 СТУДЕНТ. 67 українських студентів пройшли практику в Польському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кампусі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під час </a:t>
            </a:r>
            <a:r>
              <a:rPr lang="en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Summer Medical Camp.</a:t>
            </a:r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«ФАРМАЦІЯ, ПРОМИСЛОВА ФАРМАЦІЯ» - 2-3 роки навчання підсумковий контроль у вересні, 5 рік навчання – один студент не склав;</a:t>
            </a:r>
          </a:p>
          <a:p>
            <a:pPr algn="just"/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«МЕДИЦИНА»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Українські студенти – лише один студент не склав підсумковий контроль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«СТОМАТОЛОГІЯ»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33 студенти не склали підсумковий контроль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«КЛІНІЧНА ПСИХОЛОГІЯ»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9 студентів не склали підсумковий контроль.</a:t>
            </a:r>
          </a:p>
          <a:p>
            <a:pPr algn="just"/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В Києві студенти проходили практику в 20 закладах охорони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здоровʼя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з якими відділ практики уклав відповідні договори, а також на виробничо-навчально-рекреаційній базі «Арніка» (м. Яремче).</a:t>
            </a:r>
          </a:p>
          <a:p>
            <a:pPr algn="just"/>
            <a:endParaRPr lang="uk-UA" sz="1800" b="1" dirty="0">
              <a:solidFill>
                <a:srgbClr val="1900FF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</a:endParaRPr>
          </a:p>
          <a:p>
            <a:pPr algn="just"/>
            <a:endParaRPr lang="uk-UA" sz="19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b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</a:br>
            <a:endParaRPr lang="ru-RU" sz="19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C1EDEB-655D-9370-7B27-8ABD6DF0A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013" y="4804122"/>
            <a:ext cx="2802678" cy="21020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7437DF-A5C7-82B8-0011-0B011CF5C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391" y="4813398"/>
            <a:ext cx="1540409" cy="20538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371AF7-5A6D-97CE-4CCA-FDB0F90EF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769" y="4804122"/>
            <a:ext cx="1540409" cy="20538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346E5C-8818-FE4A-F594-EB00811407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627" y="4813398"/>
            <a:ext cx="2448929" cy="204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41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96" name="Google Shape;96;p16"/>
          <p:cNvSpPr/>
          <p:nvPr/>
        </p:nvSpPr>
        <p:spPr>
          <a:xfrm>
            <a:off x="1288630" y="65077"/>
            <a:ext cx="7720947" cy="1067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ЦЕНТР СИМУЛЯЦІЙНОГО НАВЧАННЯ ТА ОЦІНЮВАННЯ</a:t>
            </a:r>
            <a:endParaRPr dirty="0"/>
          </a:p>
        </p:txBody>
      </p:sp>
      <p:sp>
        <p:nvSpPr>
          <p:cNvPr id="97" name="Google Shape;97;p16"/>
          <p:cNvSpPr/>
          <p:nvPr/>
        </p:nvSpPr>
        <p:spPr>
          <a:xfrm>
            <a:off x="174716" y="1595438"/>
            <a:ext cx="8713790" cy="493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1800"/>
              <a:buFont typeface="Noto Sans Symbols"/>
              <a:buChar char="▪"/>
            </a:pPr>
            <a:endParaRPr lang="uk-UA" sz="2400" b="0" i="0" u="none" strike="noStrike" cap="none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0" y="1270485"/>
            <a:ext cx="8969284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	</a:t>
            </a:r>
            <a:r>
              <a:rPr lang="uk-UA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За минулий навчальний рік було проведено більше </a:t>
            </a:r>
            <a:r>
              <a:rPr lang="uk-UA" sz="1900" b="1" dirty="0">
                <a:solidFill>
                  <a:srgbClr val="1009EE"/>
                </a:solidFill>
                <a:latin typeface="Times New Roman"/>
                <a:ea typeface="Times New Roman"/>
                <a:cs typeface="Times New Roman"/>
              </a:rPr>
              <a:t>200 </a:t>
            </a:r>
            <a:r>
              <a:rPr lang="uk-UA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навчальних занять та тренінгів в межах освітніх компонентів: "Внутрішні хвороби", "ЗПСМ", "Хірургія", "Акушерство та гінекологія", "Педіатрія", "Анестезіологія", "ЕНМД» відповідно до графіку навчального процесу. Тренінги для лікарів-інтернів 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«Тактична медицина в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умовах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бойових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дій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». </a:t>
            </a:r>
          </a:p>
          <a:p>
            <a:pPr algn="just"/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Було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розроблено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8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клінічних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сценаріїв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за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якими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проведено 33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тренінги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для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абітурієнтів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студентів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а також 2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тренінги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для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поліцейських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Полку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поліції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особливого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призначення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algn="just"/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•	11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виїзних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заходів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профорієнтаційна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робота +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тренінги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) у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фахові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медичні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коледжі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міст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України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Обухів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Ніжин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Новгород-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Волинський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Яготин,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Чернігів</a:t>
            </a:r>
            <a:r>
              <a:rPr lang="uk-UA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, Макарів, Бердичів, Умань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);</a:t>
            </a:r>
          </a:p>
          <a:p>
            <a:pPr algn="just"/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•	Проведено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атестацію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випускників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(ЄДКІ </a:t>
            </a:r>
            <a:r>
              <a:rPr lang="ru-RU" sz="19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Етап</a:t>
            </a:r>
            <a: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2 ОСП(К)І).</a:t>
            </a:r>
            <a:br>
              <a:rPr lang="ru-RU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</a:br>
            <a:endParaRPr lang="ru-RU" sz="19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CA1E0B-09F5-9833-14EC-E2D59D8D6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231" y="4994656"/>
            <a:ext cx="1406769" cy="18756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C16412-5EC6-D145-34B8-B4E868E96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982" y="4982308"/>
            <a:ext cx="1260318" cy="18880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ABB197-7FE0-AB60-84B8-0670D5CB64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8300" y="5391783"/>
            <a:ext cx="3285700" cy="14785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8FAEB2-A06C-3800-A2D0-CBD4F578A9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17953"/>
            <a:ext cx="3200104" cy="144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5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41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96" name="Google Shape;96;p16"/>
          <p:cNvSpPr/>
          <p:nvPr/>
        </p:nvSpPr>
        <p:spPr>
          <a:xfrm>
            <a:off x="1288630" y="65077"/>
            <a:ext cx="7720947" cy="147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32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ЦЕНТР СИМУЛЯЦІЙНОГО НАВЧАННЯ ТА ОЦІНЮВАННЯ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r>
              <a:rPr lang="ru-RU" sz="20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(СТОМАТОЛОГІЯ)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22A9"/>
              </a:buClr>
              <a:buSzPts val="3200"/>
              <a:buFont typeface="Times New Roman"/>
              <a:buNone/>
            </a:pPr>
            <a:endParaRPr dirty="0"/>
          </a:p>
        </p:txBody>
      </p:sp>
      <p:sp>
        <p:nvSpPr>
          <p:cNvPr id="97" name="Google Shape;97;p16"/>
          <p:cNvSpPr/>
          <p:nvPr/>
        </p:nvSpPr>
        <p:spPr>
          <a:xfrm>
            <a:off x="174716" y="1595438"/>
            <a:ext cx="8713790" cy="493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1800"/>
              <a:buFont typeface="Noto Sans Symbols"/>
              <a:buChar char="▪"/>
            </a:pPr>
            <a:endParaRPr lang="uk-UA" sz="2400" b="0" i="0" u="none" strike="noStrike" cap="none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34423" y="1037391"/>
            <a:ext cx="89692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За минулий навчальний рік було проведено всього  251  занять (1004 академічні години) відповідно до графіку навчального процесу: Терапевтична стоматологія - 140  занять (  560  академічних годин ); Ортопедична стоматологія - 92  занять ( 368 академічних годин );</a:t>
            </a:r>
          </a:p>
          <a:p>
            <a:r>
              <a:rPr lang="uk-UA" sz="16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Ортодонтія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 - 7  занять ( 28 академічних годин ); Дитяча терапевтична стоматологія - 0  занять; Хірургічна стоматологія - 12  занять ( 48  академічних годин ).</a:t>
            </a:r>
          </a:p>
          <a:p>
            <a:pPr algn="just"/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В рамках вступної кампанії було проведено стоматологічні тренінги для випускників коледжів та середніх шкіл.</a:t>
            </a:r>
            <a:endParaRPr lang="en" sz="16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На базі центру </a:t>
            </a:r>
            <a:r>
              <a:rPr lang="uk-UA" sz="16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симуляційного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навчання проведено виробничу практику для студентів 3-4 курсів, які проходили практику в </a:t>
            </a:r>
            <a:r>
              <a:rPr lang="uk-UA" sz="16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Стоматцентрі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“Університетський” з терапевтичної та ортопедичної стоматології .</a:t>
            </a:r>
          </a:p>
          <a:p>
            <a:pPr algn="just"/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	В рамках підготовки до ОСП(</a:t>
            </a:r>
            <a:r>
              <a:rPr lang="uk-UA" sz="16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К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)І проведено практичну  підготовку</a:t>
            </a:r>
            <a:r>
              <a:rPr lang="uk-UA" sz="19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студентів 5 курсу з усіх стоматологічних дисциплін. На базі </a:t>
            </a:r>
            <a:r>
              <a:rPr lang="uk-UA" sz="16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симуляційного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</a:rPr>
              <a:t> центру було проведено - університетську олімпіаду зі стоматології та 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cs typeface="Times New Roman"/>
              </a:rPr>
              <a:t>стоматологічний конкурс </a:t>
            </a:r>
            <a:r>
              <a:rPr lang="en" sz="1600" b="1" dirty="0">
                <a:solidFill>
                  <a:srgbClr val="1900FF"/>
                </a:solidFill>
                <a:latin typeface="Times New Roman"/>
                <a:cs typeface="Times New Roman"/>
              </a:rPr>
              <a:t>Dental Derby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cs typeface="Times New Roman"/>
              </a:rPr>
              <a:t>, конкурс «Битва </a:t>
            </a:r>
            <a:r>
              <a:rPr lang="uk-UA" sz="1600" b="1" dirty="0" err="1">
                <a:solidFill>
                  <a:srgbClr val="1900FF"/>
                </a:solidFill>
                <a:latin typeface="Times New Roman"/>
                <a:cs typeface="Times New Roman"/>
              </a:rPr>
              <a:t>бондів</a:t>
            </a:r>
            <a:r>
              <a:rPr lang="uk-UA" sz="1600" b="1" dirty="0">
                <a:solidFill>
                  <a:srgbClr val="1900FF"/>
                </a:solidFill>
                <a:latin typeface="Times New Roman"/>
                <a:cs typeface="Times New Roman"/>
              </a:rPr>
              <a:t>», підготовка студентської команди до Брейн-рингу. </a:t>
            </a:r>
          </a:p>
          <a:p>
            <a:pPr algn="just"/>
            <a:endParaRPr lang="uk-UA" sz="20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  <a:p>
            <a:pPr algn="just"/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13C5DB-6E07-C536-DA5F-F703A52CD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263" y="4988053"/>
            <a:ext cx="2517603" cy="18882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22C5D4-B3F1-DA39-671F-92F9E979A8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7866" y="4988053"/>
            <a:ext cx="2517604" cy="18882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93B2111-7EA7-8BDD-9399-753E500A7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953" y="4988052"/>
            <a:ext cx="2832305" cy="188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54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921" y="155833"/>
            <a:ext cx="7803017" cy="1185872"/>
          </a:xfrm>
        </p:spPr>
        <p:txBody>
          <a:bodyPr>
            <a:noAutofit/>
          </a:bodyPr>
          <a:lstStyle/>
          <a:p>
            <a:pPr algn="ctr"/>
            <a:r>
              <a:rPr lang="ru-RU" sz="3000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Arial"/>
              </a:rPr>
              <a:t>РЕЗУЛЬТАТИ ВИПУСКОВОЇ</a:t>
            </a:r>
            <a:br>
              <a:rPr lang="ru-RU" sz="3000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Arial"/>
              </a:rPr>
            </a:br>
            <a:r>
              <a:rPr lang="ru-RU" sz="3000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Arial"/>
              </a:rPr>
              <a:t>АТЕСТАЦІЇ ЗДОБУВАЧІВ ВИЩОЇ</a:t>
            </a:r>
            <a:br>
              <a:rPr lang="ru-RU" sz="3000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Arial"/>
              </a:rPr>
            </a:br>
            <a:r>
              <a:rPr lang="ru-RU" sz="3000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Arial"/>
              </a:rPr>
              <a:t>ОСВІТИ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36007"/>
            <a:ext cx="8665285" cy="5066160"/>
          </a:xfrm>
        </p:spPr>
        <p:txBody>
          <a:bodyPr>
            <a:noAutofit/>
          </a:bodyPr>
          <a:lstStyle/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1009EE"/>
                </a:solidFill>
                <a:cs typeface="Times New Roman" panose="02020603050405020304" pitchFamily="18" charset="0"/>
              </a:rPr>
              <a:t>ЄДКІ Етап 2 (Крок 2): </a:t>
            </a:r>
          </a:p>
          <a:p>
            <a:pPr marL="68580" indent="0" algn="just">
              <a:spcBef>
                <a:spcPts val="0"/>
              </a:spcBef>
              <a:buNone/>
            </a:pPr>
            <a:endParaRPr lang="uk-UA" sz="2200" b="1" dirty="0">
              <a:solidFill>
                <a:srgbClr val="1009EE"/>
              </a:solidFill>
              <a:cs typeface="Times New Roman" panose="02020603050405020304" pitchFamily="18" charset="0"/>
            </a:endParaRP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Крок 2 «Медицина» 10.06.2025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1009EE"/>
                </a:solidFill>
                <a:cs typeface="Times New Roman" panose="02020603050405020304" pitchFamily="18" charset="0"/>
              </a:rPr>
              <a:t>Складали: 117; Склали: 102 (87,2 %) Не склали: 15 (12,8 %).</a:t>
            </a:r>
            <a:endParaRPr lang="uk-UA" sz="2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Крок 2 «Стоматологія» 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1009EE"/>
                </a:solidFill>
                <a:cs typeface="Times New Roman" panose="02020603050405020304" pitchFamily="18" charset="0"/>
              </a:rPr>
              <a:t>Складали: 66; Склали: 65 (98,5 %) Не склали: 1 (1,5 %).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Крок 2 «Фармація» 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1009EE"/>
                </a:solidFill>
                <a:cs typeface="Times New Roman" panose="02020603050405020304" pitchFamily="18" charset="0"/>
              </a:rPr>
              <a:t>Складали: 6; Склали: 4 (66 %) Не склали: 2 (34 %).</a:t>
            </a:r>
          </a:p>
          <a:p>
            <a:pPr marL="68580" indent="0" algn="just">
              <a:spcBef>
                <a:spcPts val="0"/>
              </a:spcBef>
              <a:buNone/>
            </a:pPr>
            <a:endParaRPr lang="uk-UA" sz="2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Крок 2 «Медицина» – іноземці (весна)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1009EE"/>
                </a:solidFill>
                <a:cs typeface="Times New Roman" panose="02020603050405020304" pitchFamily="18" charset="0"/>
              </a:rPr>
              <a:t>Складали: 64; Склали: 61 (95 %) Не склали: 3 (5 %).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Крок 2 «Медицина» – іноземці (осінь)</a:t>
            </a:r>
          </a:p>
          <a:p>
            <a:pPr marL="68580" indent="0" algn="just">
              <a:spcBef>
                <a:spcPts val="0"/>
              </a:spcBef>
              <a:buNone/>
            </a:pPr>
            <a:r>
              <a:rPr lang="uk-UA" sz="2200" b="1" dirty="0">
                <a:solidFill>
                  <a:srgbClr val="1009EE"/>
                </a:solidFill>
                <a:cs typeface="Times New Roman" panose="02020603050405020304" pitchFamily="18" charset="0"/>
              </a:rPr>
              <a:t>Складали: 63; Склали: 60 (95 %) Не склали: 3 (5 %).</a:t>
            </a:r>
          </a:p>
          <a:p>
            <a:pPr marL="68580" indent="0" algn="just">
              <a:buNone/>
            </a:pPr>
            <a:endParaRPr lang="uk-UA" sz="1350" b="1" dirty="0">
              <a:solidFill>
                <a:srgbClr val="1009EE"/>
              </a:solidFill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endParaRPr lang="uk-UA" sz="1350" b="1" dirty="0">
              <a:solidFill>
                <a:srgbClr val="1009EE"/>
              </a:solidFill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endParaRPr lang="uk-UA" sz="1350" b="1" dirty="0">
              <a:solidFill>
                <a:srgbClr val="1009EE"/>
              </a:solidFill>
              <a:cs typeface="Times New Roman" panose="02020603050405020304" pitchFamily="18" charset="0"/>
            </a:endParaRPr>
          </a:p>
          <a:p>
            <a:pPr marL="68580" indent="0" algn="just">
              <a:buNone/>
            </a:pPr>
            <a:endParaRPr lang="ru-RU" sz="135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Google Shape;17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259" y="155833"/>
            <a:ext cx="1218510" cy="1185872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3652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678" y="82063"/>
            <a:ext cx="1383322" cy="1383322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31" name="Google Shape;131;p21"/>
          <p:cNvSpPr/>
          <p:nvPr/>
        </p:nvSpPr>
        <p:spPr>
          <a:xfrm>
            <a:off x="1676400" y="174029"/>
            <a:ext cx="7033846" cy="98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algn="ctr">
              <a:buClr>
                <a:srgbClr val="011993"/>
              </a:buClr>
              <a:buSzPts val="2600"/>
            </a:pPr>
            <a:r>
              <a:rPr lang="ru-RU" sz="30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ОРГАНІЗАЦІЯ НАВЧАЛЬНОГО ПРОЦЕСУ З </a:t>
            </a:r>
            <a:r>
              <a:rPr lang="ru-RU" sz="3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ВЕРЕСНЯ 2025 РОКУ</a:t>
            </a:r>
            <a:endParaRPr sz="3000" dirty="0">
              <a:solidFill>
                <a:srgbClr val="FF0000"/>
              </a:solidFill>
            </a:endParaRPr>
          </a:p>
        </p:txBody>
      </p:sp>
      <p:sp>
        <p:nvSpPr>
          <p:cNvPr id="132" name="Google Shape;132;p21"/>
          <p:cNvSpPr/>
          <p:nvPr/>
        </p:nvSpPr>
        <p:spPr>
          <a:xfrm>
            <a:off x="307937" y="1465385"/>
            <a:ext cx="8528125" cy="564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>
              <a:buClr>
                <a:srgbClr val="1900FF"/>
              </a:buClr>
              <a:buSzPts val="2100"/>
            </a:pPr>
            <a:endParaRPr sz="1125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r">
              <a:buClr>
                <a:srgbClr val="1900FF"/>
              </a:buClr>
              <a:buSzPts val="2100"/>
            </a:pPr>
            <a:r>
              <a:rPr lang="ru-RU" sz="1800" b="1" u="sng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ОСНОВНІ ПОЛОЖЕННЯ</a:t>
            </a:r>
          </a:p>
          <a:p>
            <a:pPr>
              <a:buClr>
                <a:srgbClr val="1900FF"/>
              </a:buClr>
              <a:buSzPts val="2100"/>
            </a:pPr>
            <a:endParaRPr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" algn="just">
              <a:buClr>
                <a:srgbClr val="1900FF"/>
              </a:buClr>
              <a:buSzPts val="2400"/>
            </a:pP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 Дата початку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осінньо-зимового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семестру 2025-2026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навчального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року (в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т.ч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Фаховий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медичний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коледж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ПВНЗ «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Київський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медичний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університет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– 01.09.2025, для 2-6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років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Польського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кампуса – 01.09.2025, для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першого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року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Польського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кампуса – 01.10.2025.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З 1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вересня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2025-2026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н.р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Розпочинаються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лекційні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заняття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для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здобувачів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освіти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1-2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років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аудиторному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форматі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3-5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років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за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допомогою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інформаційно-комунікативних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технологій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Обов’язковим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час </a:t>
            </a:r>
            <a:r>
              <a:rPr lang="ru-RU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навчання</a:t>
            </a: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є ДОТРИМАННЯ УМОВ БЕЗПЕКИ В УМОВАХ ВОЄННОГО СТАНУ!!</a:t>
            </a:r>
            <a:endParaRPr lang="ru-RU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" algn="just">
              <a:buClr>
                <a:srgbClr val="1900FF"/>
              </a:buClr>
              <a:buSzPts val="2400"/>
            </a:pP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клінічних кафедр частина практичних занять буде проведена в Центрі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симуляційного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навчання (Медицина, Стоматологія). 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5) Підготовка до ЄДКІ: другий семестр розпочинається раніше - з 12 січня, відповідно закінчується семестр на початку травня. Додатковий час для підготовки до ЄДКІ – 2-3 тижні. </a:t>
            </a:r>
          </a:p>
          <a:p>
            <a:pPr marL="57150" algn="just">
              <a:buClr>
                <a:srgbClr val="1900FF"/>
              </a:buClr>
              <a:buSzPts val="2400"/>
            </a:pPr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" algn="just">
              <a:buClr>
                <a:srgbClr val="1900FF"/>
              </a:buClr>
              <a:buSzPts val="2400"/>
            </a:pPr>
            <a:endParaRPr lang="uk-UA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ru-RU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7695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487" y="127136"/>
            <a:ext cx="1372682" cy="1349971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131" name="Google Shape;131;p21"/>
          <p:cNvSpPr/>
          <p:nvPr/>
        </p:nvSpPr>
        <p:spPr>
          <a:xfrm>
            <a:off x="1975943" y="127136"/>
            <a:ext cx="6981570" cy="98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algn="ctr">
              <a:buClr>
                <a:srgbClr val="011993"/>
              </a:buClr>
              <a:buSzPts val="2600"/>
            </a:pPr>
            <a:r>
              <a:rPr lang="ru-RU" sz="3000" b="1" dirty="0">
                <a:solidFill>
                  <a:srgbClr val="1222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ОРГАНІЗАЦІЯ НАВЧАЛЬНОГО ПРОЦЕСУ З </a:t>
            </a:r>
            <a:r>
              <a:rPr lang="ru-RU" sz="3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ВЕРЕСНЯ 2025 РОКУ</a:t>
            </a:r>
            <a:endParaRPr sz="3000" dirty="0">
              <a:solidFill>
                <a:srgbClr val="FF0000"/>
              </a:solidFill>
            </a:endParaRPr>
          </a:p>
        </p:txBody>
      </p:sp>
      <p:sp>
        <p:nvSpPr>
          <p:cNvPr id="132" name="Google Shape;132;p21"/>
          <p:cNvSpPr/>
          <p:nvPr/>
        </p:nvSpPr>
        <p:spPr>
          <a:xfrm>
            <a:off x="307937" y="1735013"/>
            <a:ext cx="8528125" cy="485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algn="r">
              <a:buClr>
                <a:srgbClr val="1900FF"/>
              </a:buClr>
              <a:buSzPts val="2100"/>
            </a:pPr>
            <a:r>
              <a:rPr lang="ru-RU" sz="1800" b="1" u="sng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ОСНОВНІ ПОЛОЖЕННЯ</a:t>
            </a:r>
          </a:p>
          <a:p>
            <a:pPr>
              <a:buClr>
                <a:srgbClr val="1900FF"/>
              </a:buClr>
              <a:buSzPts val="2100"/>
            </a:pPr>
            <a:endParaRPr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6) Зміна структури ЄДКІ. Внесення змін до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силабусів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Оновлення методичних матеріалів відповідно до структури ЄДКІ затвердженої Центром тестування. 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7) Проведення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претестувань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3-го року навчання щомісяця в комп’ютерному класі з кожного освітнього компонента. Модернізація платформи. Завантаження нових буклетів. Створення робочого інструменту для навчання. 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8) Використання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електронної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бібліотеки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цифрових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ресурсів</a:t>
            </a:r>
            <a:r>
              <a:rPr lang="ru-RU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Google Workspace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(електронні журнали, </a:t>
            </a:r>
            <a:r>
              <a:rPr lang="uk-UA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відеозвʼязок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тощо), платформи для пошуку клінічних настанов та клінічних протоколів, </a:t>
            </a:r>
            <a:r>
              <a:rPr lang="en-US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Casus, </a:t>
            </a:r>
            <a:r>
              <a:rPr lang="en-US" sz="1800" b="1" dirty="0" err="1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Amboss</a:t>
            </a: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Оновлення методичних рекомендацій на сайтах кафедр. </a:t>
            </a:r>
            <a:endParaRPr lang="en-US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9) Гнучка організація занять з урахуванням відключень електроенергії.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10) Впровадження базової загальної військової підготовки.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11) Заходи  щодо впровадження програми підготовки офіцерів запасу медичної служби.</a:t>
            </a:r>
          </a:p>
          <a:p>
            <a:pPr marL="57150" algn="just">
              <a:buClr>
                <a:srgbClr val="1900FF"/>
              </a:buClr>
              <a:buSzPts val="2400"/>
            </a:pPr>
            <a:r>
              <a:rPr lang="uk-UA" sz="1800" b="1" dirty="0">
                <a:solidFill>
                  <a:srgbClr val="19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12) Збільшення практичної складової освітніх програм.</a:t>
            </a:r>
          </a:p>
          <a:p>
            <a:pPr marL="57150" algn="just">
              <a:buClr>
                <a:srgbClr val="1900FF"/>
              </a:buClr>
              <a:buSzPts val="2400"/>
            </a:pPr>
            <a:endParaRPr lang="ru-RU" sz="1800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rgbClr val="1900FF"/>
              </a:buClr>
              <a:buSzPts val="2100"/>
            </a:pPr>
            <a:endParaRPr sz="1125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rgbClr val="1900FF"/>
              </a:buClr>
              <a:buSzPts val="2100"/>
            </a:pPr>
            <a:endParaRPr sz="1125" b="1" dirty="0">
              <a:solidFill>
                <a:srgbClr val="19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7659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>
          <a:extLst>
            <a:ext uri="{FF2B5EF4-FFF2-40B4-BE49-F238E27FC236}">
              <a16:creationId xmlns:a16="http://schemas.microsoft.com/office/drawing/2014/main" id="{23745C7C-7E04-73A3-9D9D-39E338FF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3">
            <a:extLst>
              <a:ext uri="{FF2B5EF4-FFF2-40B4-BE49-F238E27FC236}">
                <a16:creationId xmlns:a16="http://schemas.microsoft.com/office/drawing/2014/main" id="{D153221A-B691-D722-19FD-F1A35E1307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875" y="0"/>
            <a:ext cx="1425575" cy="1450975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15" name="Google Shape;215;p33">
            <a:extLst>
              <a:ext uri="{FF2B5EF4-FFF2-40B4-BE49-F238E27FC236}">
                <a16:creationId xmlns:a16="http://schemas.microsoft.com/office/drawing/2014/main" id="{D1ADCB65-F3E7-FF2E-A9AA-AB390D68370C}"/>
              </a:ext>
            </a:extLst>
          </p:cNvPr>
          <p:cNvSpPr/>
          <p:nvPr/>
        </p:nvSpPr>
        <p:spPr>
          <a:xfrm>
            <a:off x="1568450" y="0"/>
            <a:ext cx="7359336" cy="14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2600"/>
              <a:buFont typeface="Century Gothic"/>
              <a:buNone/>
            </a:pPr>
            <a:r>
              <a:rPr lang="ru-RU" sz="3000" b="1" i="0" u="none" strike="noStrike" cap="none" dirty="0">
                <a:solidFill>
                  <a:srgbClr val="01199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МАТЕРІАЛЬНО-ТЕХНІЧНЕ ЗАБЕЗПЕЧЕННЯ БІБЛІОТЕКИ</a:t>
            </a:r>
            <a:endParaRPr sz="3000" dirty="0"/>
          </a:p>
        </p:txBody>
      </p:sp>
      <p:sp>
        <p:nvSpPr>
          <p:cNvPr id="216" name="Google Shape;216;p33">
            <a:extLst>
              <a:ext uri="{FF2B5EF4-FFF2-40B4-BE49-F238E27FC236}">
                <a16:creationId xmlns:a16="http://schemas.microsoft.com/office/drawing/2014/main" id="{CF44C4F1-0B04-56DB-116C-81CD13E6BBE4}"/>
              </a:ext>
            </a:extLst>
          </p:cNvPr>
          <p:cNvSpPr/>
          <p:nvPr/>
        </p:nvSpPr>
        <p:spPr>
          <a:xfrm>
            <a:off x="0" y="1450975"/>
            <a:ext cx="8927786" cy="526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algn="just"/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У 2024-2025 році : </a:t>
            </a:r>
          </a:p>
          <a:p>
            <a:pPr marL="342900" indent="-342900" algn="just">
              <a:buFontTx/>
              <a:buChar char="-"/>
            </a:pP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створено базу даних електронних підручників для кафедри «Клінічна психологія»;</a:t>
            </a:r>
          </a:p>
          <a:p>
            <a:pPr marL="342900" indent="-342900" algn="just">
              <a:buFontTx/>
              <a:buChar char="-"/>
            </a:pP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 створено та наповнено електронну бібліотеку  для студентів коледжу за спеціальністю «</a:t>
            </a:r>
            <a:r>
              <a:rPr lang="uk-UA" sz="2000" b="1" dirty="0" err="1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Медсестринство</a:t>
            </a: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», «Фармація»;</a:t>
            </a:r>
          </a:p>
          <a:p>
            <a:pPr marL="342900" indent="-342900" algn="just">
              <a:buFontTx/>
              <a:buChar char="-"/>
            </a:pPr>
            <a:r>
              <a:rPr lang="uk-UA" sz="2000" b="1" dirty="0" err="1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Внесено</a:t>
            </a: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 відомості до автоматизованої інтегрованої бібліотечної системи (АБІС) « </a:t>
            </a:r>
            <a:r>
              <a:rPr lang="en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Koha»</a:t>
            </a: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на платформі </a:t>
            </a:r>
            <a:r>
              <a:rPr lang="en" sz="2000" b="1" dirty="0" err="1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DSpase</a:t>
            </a:r>
            <a:r>
              <a:rPr lang="en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  </a:t>
            </a: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розгорнуто Електронний архів інституційний </a:t>
            </a:r>
            <a:r>
              <a:rPr lang="uk-UA" sz="2000" b="1" dirty="0" err="1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репозитарій</a:t>
            </a:r>
            <a:r>
              <a:rPr lang="uk-UA" sz="2000" b="1" dirty="0">
                <a:solidFill>
                  <a:srgbClr val="0433FF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Century Gothic"/>
              </a:rPr>
              <a:t> ПВНЗ «Київський медичний університет». Розміщено 618 друкованих праць співробітників Університету.</a:t>
            </a:r>
          </a:p>
          <a:p>
            <a:pPr marL="342900" indent="-342900" algn="just">
              <a:buFontTx/>
              <a:buChar char="-"/>
            </a:pPr>
            <a:endParaRPr lang="uk-UA" sz="2200" b="1" dirty="0">
              <a:solidFill>
                <a:srgbClr val="0433FF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Century Gothic"/>
            </a:endParaRPr>
          </a:p>
          <a:p>
            <a:pPr algn="just"/>
            <a:endParaRPr lang="uk-UA" sz="2200" b="1" dirty="0">
              <a:solidFill>
                <a:srgbClr val="0433FF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Century Gothic"/>
            </a:endParaRPr>
          </a:p>
          <a:p>
            <a:pPr algn="just"/>
            <a:endParaRPr lang="ru-RU" sz="2200" b="1" dirty="0">
              <a:solidFill>
                <a:srgbClr val="0433FF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</a:endParaRPr>
          </a:p>
          <a:p>
            <a:pPr algn="just"/>
            <a:endParaRPr lang="ru-RU" sz="2200" b="1" dirty="0">
              <a:solidFill>
                <a:srgbClr val="0433FF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</a:endParaRPr>
          </a:p>
          <a:p>
            <a:pPr lvl="0" algn="just"/>
            <a:endParaRPr lang="ru-RU" sz="2000" b="1" dirty="0">
              <a:solidFill>
                <a:srgbClr val="0433FF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433FF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00FF"/>
              </a:buClr>
              <a:buSzPts val="2100"/>
              <a:buFont typeface="Century Gothic"/>
              <a:buNone/>
            </a:pPr>
            <a:r>
              <a:rPr lang="uk-UA" dirty="0"/>
              <a:t>- </a:t>
            </a:r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B1B983-9C3B-5E52-40AA-90751BC5C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815" y="4904254"/>
            <a:ext cx="3098765" cy="18941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E0A959-29C7-A76A-A458-A26AFB02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215" y="4669657"/>
            <a:ext cx="2128717" cy="21287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8E81F2-5489-1461-F4A1-1E6BF5F18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463" y="4669657"/>
            <a:ext cx="2128717" cy="212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49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>
            <a:spLocks noGrp="1"/>
          </p:cNvSpPr>
          <p:nvPr>
            <p:ph type="title" idx="4294967295"/>
          </p:nvPr>
        </p:nvSpPr>
        <p:spPr>
          <a:xfrm>
            <a:off x="1540452" y="59067"/>
            <a:ext cx="7107382" cy="91830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706" tIns="25706" rIns="25706" bIns="25706" rtlCol="0" anchor="ctr" anchorCtr="0">
            <a:noAutofit/>
          </a:bodyPr>
          <a:lstStyle/>
          <a:p>
            <a:pPr algn="ctr">
              <a:buClr>
                <a:srgbClr val="1300BF"/>
              </a:buClr>
              <a:buSzPts val="3600"/>
            </a:pPr>
            <a:r>
              <a:rPr lang="ru-RU" sz="3200" dirty="0">
                <a:solidFill>
                  <a:srgbClr val="1300BF"/>
                </a:solidFill>
                <a:latin typeface="Arial" charset="0"/>
                <a:ea typeface="Arial" charset="0"/>
                <a:cs typeface="Arial" charset="0"/>
                <a:sym typeface="Arial"/>
              </a:rPr>
              <a:t>КАДРОВЕ ЗАБЕЗПЕЧЕННЯ НАВЧАЛЬНОГО ПРОЦЕСУ</a:t>
            </a:r>
            <a:endParaRPr sz="3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79" name="Google Shape;27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627" y="59067"/>
            <a:ext cx="1235279" cy="1193675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80" name="Google Shape;280;p42"/>
          <p:cNvSpPr/>
          <p:nvPr/>
        </p:nvSpPr>
        <p:spPr>
          <a:xfrm>
            <a:off x="184931" y="1252742"/>
            <a:ext cx="8924246" cy="5142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noAutofit/>
          </a:bodyPr>
          <a:lstStyle/>
          <a:p>
            <a:pPr lvl="0" algn="just">
              <a:buClr>
                <a:srgbClr val="1900FF"/>
              </a:buClr>
              <a:buSzPts val="2300"/>
            </a:pP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Станом на липень 202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року у нас за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місцем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60735" indent="-160735" algn="just">
              <a:buClr>
                <a:srgbClr val="1900FF"/>
              </a:buClr>
              <a:buSzPts val="2300"/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Доцентів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кандидатів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 – 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доцентів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r-IN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b="1" dirty="0">
              <a:solidFill>
                <a:srgbClr val="0201FD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735" indent="-160735" algn="just">
              <a:buClr>
                <a:srgbClr val="1900FF"/>
              </a:buClr>
              <a:buSzPts val="2300"/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Професорів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докторів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  - 3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професорів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b="1" dirty="0">
              <a:solidFill>
                <a:srgbClr val="0201FD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735" indent="-160735" algn="just">
              <a:buClr>
                <a:srgbClr val="1900FF"/>
              </a:buClr>
              <a:buSzPts val="23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 (99)</a:t>
            </a:r>
            <a:r>
              <a:rPr lang="ru-RU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>
              <a:solidFill>
                <a:srgbClr val="0201FD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1900FF"/>
              </a:buClr>
              <a:buSzPts val="2300"/>
            </a:pP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порівнянні з 202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r-IN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навчальним роком у нас зменшилась  чисельність науково-педагогічних працівників з 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233</a:t>
            </a: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23</a:t>
            </a:r>
            <a:r>
              <a:rPr lang="en-US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особи. </a:t>
            </a:r>
          </a:p>
          <a:p>
            <a:pPr lvl="0" algn="just">
              <a:buClr>
                <a:srgbClr val="1900FF"/>
              </a:buClr>
              <a:buSzPts val="2300"/>
            </a:pP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67 викладачів працюють за сумісництвом (24 кандидати наук, 25 докторів наук (10 професорів));</a:t>
            </a:r>
          </a:p>
          <a:p>
            <a:pPr lvl="0" algn="just">
              <a:buClr>
                <a:srgbClr val="1900FF"/>
              </a:buClr>
              <a:buSzPts val="2300"/>
            </a:pPr>
            <a:r>
              <a:rPr lang="uk-UA" sz="2400" b="1" dirty="0">
                <a:solidFill>
                  <a:srgbClr val="0201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Додатково до викладацької роботи у минулому навчальному році було залучено 228 викладачів на умовах погодинної оплати праці (104 кандидати наук, 32 доктора наук (24 професори)).</a:t>
            </a:r>
          </a:p>
          <a:p>
            <a:pPr lvl="0" algn="just">
              <a:buClr>
                <a:srgbClr val="1900FF"/>
              </a:buClr>
              <a:buSzPts val="2300"/>
            </a:pPr>
            <a:endParaRPr lang="ru-RU" sz="2000" b="1" dirty="0">
              <a:solidFill>
                <a:srgbClr val="0201F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endParaRPr lang="uk-UA" sz="1500" b="1" dirty="0">
              <a:solidFill>
                <a:srgbClr val="0201F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846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>
            <a:spLocks noGrp="1"/>
          </p:cNvSpPr>
          <p:nvPr>
            <p:ph type="title" idx="4294967295"/>
          </p:nvPr>
        </p:nvSpPr>
        <p:spPr>
          <a:xfrm>
            <a:off x="1428750" y="150844"/>
            <a:ext cx="7401371" cy="9350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25706" tIns="25706" rIns="25706" bIns="25706" rtlCol="0" anchor="ctr" anchorCtr="0">
            <a:noAutofit/>
          </a:bodyPr>
          <a:lstStyle/>
          <a:p>
            <a:pPr algn="ctr">
              <a:buClr>
                <a:srgbClr val="1300BF"/>
              </a:buClr>
              <a:buSzPts val="3600"/>
            </a:pPr>
            <a:r>
              <a:rPr lang="ru-RU" sz="3000" dirty="0">
                <a:solidFill>
                  <a:srgbClr val="1300BF"/>
                </a:solidFill>
                <a:latin typeface="Arial"/>
                <a:ea typeface="Arial"/>
                <a:cs typeface="Arial"/>
                <a:sym typeface="Arial"/>
              </a:rPr>
              <a:t>КАДРОВЕ ЗАБЕЗПЕЧЕННЯ НАВЧАЛЬНОГО ПРОЦЕСУ</a:t>
            </a:r>
            <a:endParaRPr sz="3000" dirty="0"/>
          </a:p>
        </p:txBody>
      </p:sp>
      <p:pic>
        <p:nvPicPr>
          <p:cNvPr id="279" name="Google Shape;27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72" y="150845"/>
            <a:ext cx="1283278" cy="1249329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80" name="Google Shape;280;p42"/>
          <p:cNvSpPr/>
          <p:nvPr/>
        </p:nvSpPr>
        <p:spPr>
          <a:xfrm>
            <a:off x="145472" y="1085849"/>
            <a:ext cx="8863445" cy="5629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noAutofit/>
          </a:bodyPr>
          <a:lstStyle/>
          <a:p>
            <a:pPr algn="just"/>
            <a:r>
              <a:rPr lang="uk-UA" sz="13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uk-UA" sz="2400" b="1" dirty="0">
                <a:solidFill>
                  <a:srgbClr val="1009EE"/>
                </a:solidFill>
              </a:rPr>
              <a:t>	Проведено централізоване підвищення педагогічної кваліфікації 150 співробітників кафедр (за рахунок коштів Університету).</a:t>
            </a:r>
          </a:p>
          <a:p>
            <a:pPr algn="just"/>
            <a:endParaRPr lang="uk-UA" sz="2400" b="1" dirty="0">
              <a:solidFill>
                <a:srgbClr val="1009EE"/>
              </a:solidFill>
            </a:endParaRPr>
          </a:p>
          <a:p>
            <a:pPr algn="just"/>
            <a:r>
              <a:rPr lang="uk-UA" sz="2400" b="1" dirty="0">
                <a:solidFill>
                  <a:srgbClr val="1009EE"/>
                </a:solidFill>
              </a:rPr>
              <a:t>	Конкурсний відбір впродовж 2024-2025 </a:t>
            </a:r>
            <a:r>
              <a:rPr lang="uk-UA" sz="2400" b="1" dirty="0" err="1">
                <a:solidFill>
                  <a:srgbClr val="1009EE"/>
                </a:solidFill>
              </a:rPr>
              <a:t>н.р</a:t>
            </a:r>
            <a:r>
              <a:rPr lang="uk-UA" sz="2400" b="1" dirty="0">
                <a:solidFill>
                  <a:srgbClr val="1009EE"/>
                </a:solidFill>
              </a:rPr>
              <a:t>. пройшли 160 співробітників (науково-педагогічні працівники).</a:t>
            </a:r>
          </a:p>
          <a:p>
            <a:pPr algn="just"/>
            <a:endParaRPr lang="uk-UA" sz="2400" b="1" dirty="0">
              <a:solidFill>
                <a:srgbClr val="1009EE"/>
              </a:solidFill>
            </a:endParaRPr>
          </a:p>
          <a:p>
            <a:pPr algn="just"/>
            <a:r>
              <a:rPr lang="uk-UA" sz="2400" b="1" dirty="0">
                <a:solidFill>
                  <a:srgbClr val="1009EE"/>
                </a:solidFill>
              </a:rPr>
              <a:t>	В 2023-2024 навчальному році вчене звання  присвоєно 8-и співробітникам Університету: </a:t>
            </a:r>
          </a:p>
          <a:p>
            <a:pPr algn="just"/>
            <a:r>
              <a:rPr lang="uk-UA" sz="2400" b="1" dirty="0">
                <a:solidFill>
                  <a:srgbClr val="1009EE"/>
                </a:solidFill>
              </a:rPr>
              <a:t>Професор - Гудзенко А.В.</a:t>
            </a:r>
          </a:p>
          <a:p>
            <a:pPr algn="just"/>
            <a:endParaRPr lang="uk-UA" sz="2400" b="1" dirty="0">
              <a:solidFill>
                <a:srgbClr val="1009EE"/>
              </a:solidFill>
            </a:endParaRPr>
          </a:p>
          <a:p>
            <a:pPr algn="just"/>
            <a:r>
              <a:rPr lang="uk-UA" sz="2400" b="1" dirty="0">
                <a:solidFill>
                  <a:srgbClr val="1009EE"/>
                </a:solidFill>
              </a:rPr>
              <a:t>Доцент- Кочин О.В., </a:t>
            </a:r>
            <a:r>
              <a:rPr lang="uk-UA" sz="2400" b="1" dirty="0" err="1">
                <a:solidFill>
                  <a:srgbClr val="1009EE"/>
                </a:solidFill>
              </a:rPr>
              <a:t>Злобинець</a:t>
            </a:r>
            <a:r>
              <a:rPr lang="uk-UA" sz="2400" b="1" dirty="0">
                <a:solidFill>
                  <a:srgbClr val="1009EE"/>
                </a:solidFill>
              </a:rPr>
              <a:t> А.С., Калюжна В.М., </a:t>
            </a:r>
            <a:r>
              <a:rPr lang="uk-UA" sz="2400" b="1" dirty="0" err="1">
                <a:solidFill>
                  <a:srgbClr val="1009EE"/>
                </a:solidFill>
              </a:rPr>
              <a:t>Парчамі</a:t>
            </a:r>
            <a:r>
              <a:rPr lang="uk-UA" sz="2400" b="1" dirty="0">
                <a:solidFill>
                  <a:srgbClr val="1009EE"/>
                </a:solidFill>
              </a:rPr>
              <a:t> Г.С., Шевченко А.С., </a:t>
            </a:r>
            <a:r>
              <a:rPr lang="uk-UA" sz="2400" b="1" dirty="0" err="1">
                <a:solidFill>
                  <a:srgbClr val="1009EE"/>
                </a:solidFill>
              </a:rPr>
              <a:t>Янішевський</a:t>
            </a:r>
            <a:r>
              <a:rPr lang="uk-UA" sz="2400" b="1" dirty="0">
                <a:solidFill>
                  <a:srgbClr val="1009EE"/>
                </a:solidFill>
              </a:rPr>
              <a:t> К.А., </a:t>
            </a:r>
            <a:r>
              <a:rPr lang="uk-UA" sz="2400" b="1" dirty="0" err="1">
                <a:solidFill>
                  <a:srgbClr val="1009EE"/>
                </a:solidFill>
              </a:rPr>
              <a:t>Ярцева</a:t>
            </a:r>
            <a:r>
              <a:rPr lang="uk-UA" sz="2400" b="1" dirty="0">
                <a:solidFill>
                  <a:srgbClr val="1009EE"/>
                </a:solidFill>
              </a:rPr>
              <a:t> М.О.</a:t>
            </a:r>
          </a:p>
          <a:p>
            <a:pPr algn="just"/>
            <a:endParaRPr lang="uk-UA" sz="2400" b="1" dirty="0">
              <a:solidFill>
                <a:srgbClr val="1009EE"/>
              </a:solidFill>
            </a:endParaRPr>
          </a:p>
          <a:p>
            <a:pPr algn="just"/>
            <a:endParaRPr lang="uk-UA" sz="2400" b="1" dirty="0">
              <a:solidFill>
                <a:srgbClr val="1009EE"/>
              </a:solidFill>
            </a:endParaRPr>
          </a:p>
          <a:p>
            <a:pPr algn="just"/>
            <a:endParaRPr lang="uk-UA" sz="2400" b="1" dirty="0">
              <a:solidFill>
                <a:srgbClr val="1009EE"/>
              </a:solidFill>
            </a:endParaRPr>
          </a:p>
          <a:p>
            <a:pPr lvl="0" algn="just"/>
            <a:endParaRPr lang="uk-UA" sz="2400" b="1" dirty="0">
              <a:solidFill>
                <a:srgbClr val="0201FD"/>
              </a:solidFill>
              <a:latin typeface="+mn-lt"/>
              <a:cs typeface="Times New Roman" panose="02020603050405020304" pitchFamily="18" charset="0"/>
            </a:endParaRPr>
          </a:p>
          <a:p>
            <a:pPr lvl="0" algn="just">
              <a:buClr>
                <a:srgbClr val="1900FF"/>
              </a:buClr>
              <a:buSzPts val="2300"/>
            </a:pPr>
            <a:endParaRPr lang="uk-UA" sz="2400" b="1" dirty="0">
              <a:solidFill>
                <a:srgbClr val="0070C0"/>
              </a:solidFill>
            </a:endParaRPr>
          </a:p>
          <a:p>
            <a:pPr marL="342900" lvl="0" indent="-342900" algn="just">
              <a:buClr>
                <a:srgbClr val="1900FF"/>
              </a:buClr>
              <a:buSzPts val="2300"/>
              <a:buAutoNum type="arabicPeriod"/>
            </a:pPr>
            <a:endParaRPr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47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/>
          <p:nvPr/>
        </p:nvSpPr>
        <p:spPr>
          <a:xfrm>
            <a:off x="3036304" y="113962"/>
            <a:ext cx="3686175" cy="57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noAutofit/>
          </a:bodyPr>
          <a:lstStyle/>
          <a:p>
            <a:pPr algn="ctr">
              <a:buClr>
                <a:srgbClr val="1222A9"/>
              </a:buClr>
              <a:buSzPts val="3200"/>
            </a:pPr>
            <a:r>
              <a:rPr lang="ru-RU" sz="2800" b="1" u="sng" dirty="0">
                <a:solidFill>
                  <a:srgbClr val="1222A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НАУКОВА РОБОТА </a:t>
            </a:r>
            <a:endParaRPr sz="2800" u="sng" dirty="0"/>
          </a:p>
        </p:txBody>
      </p:sp>
      <p:pic>
        <p:nvPicPr>
          <p:cNvPr id="5" name="Google Shape;22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93" y="77881"/>
            <a:ext cx="1417823" cy="1435531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085541" y="795646"/>
            <a:ext cx="8058459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</a:pPr>
            <a:endParaRPr lang="uk-UA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XXII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І</a:t>
            </a:r>
            <a:r>
              <a:rPr lang="en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 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Міжнародна наукова конференція імені засновника Київського медичного університету Валерія Володимировича </a:t>
            </a:r>
            <a:r>
              <a:rPr lang="uk-UA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Поканевича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 «Стратегії утвердження української національної та громадянської ідентичності здобувачів вищої медичної освіти»;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 charset="0"/>
              </a:rPr>
              <a:t>Звітна конференція молодих вчених, присвячена Дню науки в Україні;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 charset="0"/>
              </a:rPr>
              <a:t>Науково-практична конференція молодих вчених «Рідкісні випадки в педіатрії»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sz="2000" b="1" dirty="0">
                <a:solidFill>
                  <a:srgbClr val="1009EE"/>
                </a:solidFill>
                <a:latin typeface="Times New Roman" charset="0"/>
              </a:rPr>
              <a:t>ІХ Міжнародна конференція офтальмологів «Глаукома + 2024»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uk-UA" sz="2000" b="1" dirty="0">
              <a:solidFill>
                <a:srgbClr val="1009EE"/>
              </a:solidFill>
              <a:latin typeface="Times New Roman" charset="0"/>
            </a:endParaRPr>
          </a:p>
          <a:p>
            <a:pPr indent="450215" algn="ctr">
              <a:spcBef>
                <a:spcPts val="600"/>
              </a:spcBef>
            </a:pPr>
            <a:endParaRPr lang="uk-UA" sz="16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ru-RU" sz="16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824C99-A7D4-5860-264A-B19C0AABA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523" y="4602584"/>
            <a:ext cx="5779477" cy="231179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830ED1-7D7A-0DCC-EE94-FAE2C3B687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" y="4602584"/>
            <a:ext cx="3308565" cy="248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36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/>
          <p:nvPr/>
        </p:nvSpPr>
        <p:spPr>
          <a:xfrm>
            <a:off x="1519517" y="113961"/>
            <a:ext cx="7522790" cy="1047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noAutofit/>
          </a:bodyPr>
          <a:lstStyle/>
          <a:p>
            <a:pPr algn="ctr">
              <a:buClr>
                <a:srgbClr val="1222A9"/>
              </a:buClr>
              <a:buSzPts val="3200"/>
            </a:pPr>
            <a:r>
              <a:rPr lang="ru-RU" sz="2800" b="1" u="sng" dirty="0">
                <a:solidFill>
                  <a:srgbClr val="1222A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НАУКОВА РОБОТА ТА ВИДАВНИЧА ДІЯЛЬНІСТЬ </a:t>
            </a:r>
            <a:endParaRPr sz="2800" u="sng" dirty="0"/>
          </a:p>
        </p:txBody>
      </p:sp>
      <p:pic>
        <p:nvPicPr>
          <p:cNvPr id="5" name="Google Shape;22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93" y="77881"/>
            <a:ext cx="1417823" cy="1435531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01693" y="1513412"/>
            <a:ext cx="8856570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</a:pP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За даними реєстру Державної наукової установи «Український інститут науково-технічної експертизи та інформації», Університет є виконавцем 16 НДР (у 2023-2024 </a:t>
            </a:r>
            <a:r>
              <a:rPr lang="uk-UA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н.р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. – 16 НДР).</a:t>
            </a: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У 2023 навчальному році результати наукової діяльності упроваджено у 279 (222 у минулому році) наукових публікаціях, а саме:</a:t>
            </a:r>
            <a:endParaRPr lang="ru-RU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Публікації, що індексуються </a:t>
            </a:r>
            <a:r>
              <a:rPr lang="uk-UA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наукометричними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 базами </a:t>
            </a:r>
            <a:r>
              <a:rPr lang="en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Scopus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: </a:t>
            </a:r>
            <a:r>
              <a:rPr lang="en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5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0 (53 у 2023-2024 навчальному році);</a:t>
            </a: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Публікації, що індексуються </a:t>
            </a:r>
            <a:r>
              <a:rPr lang="uk-UA" sz="2000" b="1" dirty="0" err="1">
                <a:solidFill>
                  <a:srgbClr val="1009EE"/>
                </a:solidFill>
                <a:latin typeface="Times New Roman" charset="0"/>
              </a:rPr>
              <a:t>наукометричними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</a:rPr>
              <a:t> базами </a:t>
            </a:r>
            <a:r>
              <a:rPr lang="en" sz="2000" b="1" dirty="0">
                <a:solidFill>
                  <a:srgbClr val="1009EE"/>
                </a:solidFill>
                <a:latin typeface="Times New Roman" charset="0"/>
              </a:rPr>
              <a:t>PubMed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</a:rPr>
              <a:t>: </a:t>
            </a:r>
            <a:r>
              <a:rPr lang="en" sz="2000" b="1" dirty="0">
                <a:solidFill>
                  <a:srgbClr val="1009EE"/>
                </a:solidFill>
                <a:latin typeface="Times New Roman" charset="0"/>
              </a:rPr>
              <a:t>3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</a:rPr>
              <a:t> (2 у 2023);</a:t>
            </a:r>
            <a:endParaRPr lang="en" sz="2000" b="1" dirty="0">
              <a:solidFill>
                <a:srgbClr val="1009EE"/>
              </a:solidFill>
              <a:latin typeface="Times New Roman" charset="0"/>
            </a:endParaRPr>
          </a:p>
          <a:p>
            <a:r>
              <a:rPr lang="ru-RU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Публікації</a:t>
            </a:r>
            <a:r>
              <a:rPr lang="ru-RU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,  </a:t>
            </a:r>
            <a:r>
              <a:rPr lang="ru-RU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що</a:t>
            </a:r>
            <a:r>
              <a:rPr lang="ru-RU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 </a:t>
            </a:r>
            <a:r>
              <a:rPr lang="ru-RU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індексуються</a:t>
            </a:r>
            <a:r>
              <a:rPr lang="ru-RU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 </a:t>
            </a:r>
            <a:r>
              <a:rPr lang="ru-RU" sz="2000" b="1" dirty="0" err="1">
                <a:solidFill>
                  <a:srgbClr val="1009EE"/>
                </a:solidFill>
                <a:latin typeface="Times New Roman" charset="0"/>
                <a:ea typeface="Calibri" charset="0"/>
              </a:rPr>
              <a:t>наукометричними</a:t>
            </a:r>
            <a:r>
              <a:rPr lang="ru-RU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 базами </a:t>
            </a:r>
            <a:r>
              <a:rPr lang="en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Web of Science</a:t>
            </a:r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- 0 (6);</a:t>
            </a:r>
            <a:endParaRPr lang="en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Публікації,  що включені до переліку наукових фахових видань МОН України: 47 (80 у 2023 році);</a:t>
            </a: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Наукові монографії – 9 (16 у минулому році). </a:t>
            </a: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Підручники та посібники: 5 (14 в минулому році). </a:t>
            </a:r>
          </a:p>
          <a:p>
            <a:r>
              <a:rPr lang="uk-UA" sz="2000" b="1" dirty="0">
                <a:solidFill>
                  <a:srgbClr val="1009EE"/>
                </a:solidFill>
                <a:latin typeface="Times New Roman" charset="0"/>
                <a:ea typeface="Calibri" charset="0"/>
              </a:rPr>
              <a:t>Наукове стажування у 2024 році за кордоном пройшли 19 викладачів.</a:t>
            </a:r>
          </a:p>
          <a:p>
            <a:endParaRPr lang="uk-UA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uk-UA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uk-UA" sz="16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ru-RU" sz="16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320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>
          <a:extLst>
            <a:ext uri="{FF2B5EF4-FFF2-40B4-BE49-F238E27FC236}">
              <a16:creationId xmlns:a16="http://schemas.microsoft.com/office/drawing/2014/main" id="{96E4E8F0-7238-6210-5DDC-4AB78987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>
            <a:extLst>
              <a:ext uri="{FF2B5EF4-FFF2-40B4-BE49-F238E27FC236}">
                <a16:creationId xmlns:a16="http://schemas.microsoft.com/office/drawing/2014/main" id="{B0CAB631-EB84-7DCB-BCAF-160DF52DD7C8}"/>
              </a:ext>
            </a:extLst>
          </p:cNvPr>
          <p:cNvSpPr/>
          <p:nvPr/>
        </p:nvSpPr>
        <p:spPr>
          <a:xfrm>
            <a:off x="1519517" y="113961"/>
            <a:ext cx="7522790" cy="1047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noAutofit/>
          </a:bodyPr>
          <a:lstStyle/>
          <a:p>
            <a:pPr algn="ctr">
              <a:buClr>
                <a:srgbClr val="1222A9"/>
              </a:buClr>
              <a:buSzPts val="3200"/>
            </a:pPr>
            <a:r>
              <a:rPr lang="ru-RU" sz="2800" b="1" u="sng" dirty="0">
                <a:solidFill>
                  <a:srgbClr val="1222A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НАУКОВА РОБОТА</a:t>
            </a:r>
            <a:endParaRPr sz="2800" u="sng" dirty="0"/>
          </a:p>
        </p:txBody>
      </p:sp>
      <p:pic>
        <p:nvPicPr>
          <p:cNvPr id="5" name="Google Shape;228;p35">
            <a:extLst>
              <a:ext uri="{FF2B5EF4-FFF2-40B4-BE49-F238E27FC236}">
                <a16:creationId xmlns:a16="http://schemas.microsoft.com/office/drawing/2014/main" id="{760DEECF-45B6-DC45-DB46-D9427378C1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93" y="77881"/>
            <a:ext cx="1417823" cy="1435531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781154-44CF-1D02-543E-28A0075CC04D}"/>
              </a:ext>
            </a:extLst>
          </p:cNvPr>
          <p:cNvSpPr/>
          <p:nvPr/>
        </p:nvSpPr>
        <p:spPr>
          <a:xfrm>
            <a:off x="101693" y="1341535"/>
            <a:ext cx="885657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</a:pPr>
            <a:endParaRPr lang="uk-UA" sz="19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endParaRPr lang="uk-UA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uk-UA" sz="20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uk-UA" sz="16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  <a:p>
            <a:pPr indent="450215" algn="just">
              <a:spcBef>
                <a:spcPts val="600"/>
              </a:spcBef>
            </a:pPr>
            <a:endParaRPr lang="ru-RU" sz="16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D22B6A-08E5-A6FD-1FF6-2BCD79E79C28}"/>
              </a:ext>
            </a:extLst>
          </p:cNvPr>
          <p:cNvSpPr txBox="1"/>
          <p:nvPr/>
        </p:nvSpPr>
        <p:spPr>
          <a:xfrm>
            <a:off x="101693" y="5373734"/>
            <a:ext cx="883070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uk-UA" sz="1900" b="1" dirty="0">
              <a:solidFill>
                <a:srgbClr val="1009EE"/>
              </a:solidFill>
            </a:endParaRPr>
          </a:p>
          <a:p>
            <a:pPr algn="just"/>
            <a:endParaRPr lang="uk-UA" sz="1400" b="1" dirty="0">
              <a:solidFill>
                <a:srgbClr val="FFFF00"/>
              </a:solidFill>
            </a:endParaRPr>
          </a:p>
          <a:p>
            <a:pPr algn="just"/>
            <a:endParaRPr lang="uk-UA" sz="1400" b="1" dirty="0">
              <a:solidFill>
                <a:srgbClr val="1009E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77548-404C-D5D6-90F7-0DA9A8D4B6B9}"/>
              </a:ext>
            </a:extLst>
          </p:cNvPr>
          <p:cNvSpPr txBox="1"/>
          <p:nvPr/>
        </p:nvSpPr>
        <p:spPr>
          <a:xfrm>
            <a:off x="101692" y="1417234"/>
            <a:ext cx="885657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АСПІРАНТУРА</a:t>
            </a:r>
          </a:p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Станом на сьогодні в університеті навчається 19 аспірантів. Продовжують навчання – 17 аспірантів. Два аспіранти у академвідпустці.</a:t>
            </a: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2024 році в аспірантуру Університету було прийнято 4 особи.</a:t>
            </a: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вересня 2024 співробітники Університету не захищали дисертацій. </a:t>
            </a: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СТУДЕНТСЬКА НАУКА</a:t>
            </a: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всеукраїнських наукових заходах – студенти 4 курсу стоматологічного факультету (керівник професор </a:t>
            </a:r>
            <a:r>
              <a:rPr lang="uk-UA" sz="2000" b="1" dirty="0" err="1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Копчак</a:t>
            </a:r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О.В.)</a:t>
            </a: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клуби кафедр у 2024 році </a:t>
            </a:r>
            <a:r>
              <a:rPr lang="uk-UA" sz="2000" b="1" dirty="0" err="1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обʼєднували</a:t>
            </a:r>
            <a:r>
              <a:rPr lang="uk-UA" sz="2000" b="1" dirty="0">
                <a:solidFill>
                  <a:srgbClr val="1009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209 студентів.</a:t>
            </a: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2000" b="1" dirty="0">
              <a:solidFill>
                <a:srgbClr val="1009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61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/>
          <p:nvPr/>
        </p:nvSpPr>
        <p:spPr>
          <a:xfrm>
            <a:off x="1700214" y="316844"/>
            <a:ext cx="6886574" cy="9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noAutofit/>
          </a:bodyPr>
          <a:lstStyle/>
          <a:p>
            <a:pPr algn="ctr">
              <a:buClr>
                <a:srgbClr val="1222A9"/>
              </a:buClr>
              <a:buSzPts val="3200"/>
            </a:pPr>
            <a:r>
              <a:rPr lang="ru-RU" sz="2800" b="1" dirty="0">
                <a:solidFill>
                  <a:srgbClr val="1222A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НАУКОВІ РЕЙТИНГИ УНІВЕРСИТЕТУ</a:t>
            </a:r>
          </a:p>
          <a:p>
            <a:pPr algn="ctr">
              <a:buClr>
                <a:srgbClr val="1222A9"/>
              </a:buClr>
              <a:buSzPts val="3200"/>
            </a:pPr>
            <a:endParaRPr lang="ru-RU" sz="2800" b="1" dirty="0">
              <a:solidFill>
                <a:srgbClr val="1222A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>
              <a:buClr>
                <a:srgbClr val="1222A9"/>
              </a:buClr>
              <a:buSzPts val="3200"/>
            </a:pPr>
            <a:endParaRPr sz="2800" dirty="0"/>
          </a:p>
        </p:txBody>
      </p:sp>
      <p:pic>
        <p:nvPicPr>
          <p:cNvPr id="5" name="Google Shape;22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93" y="77880"/>
            <a:ext cx="1417823" cy="1435531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01693" y="1612359"/>
            <a:ext cx="9042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800" b="1" dirty="0">
              <a:solidFill>
                <a:srgbClr val="1009EE"/>
              </a:solidFill>
            </a:endParaRPr>
          </a:p>
          <a:p>
            <a:pPr algn="just"/>
            <a:endParaRPr lang="ru-RU" sz="1800" b="1" dirty="0">
              <a:solidFill>
                <a:srgbClr val="1009EE"/>
              </a:solidFill>
              <a:latin typeface="Times New Roman" charset="0"/>
              <a:ea typeface="Calibri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3ABE12-4C00-EE0C-A728-8E6935949870}"/>
              </a:ext>
            </a:extLst>
          </p:cNvPr>
          <p:cNvSpPr txBox="1"/>
          <p:nvPr/>
        </p:nvSpPr>
        <p:spPr>
          <a:xfrm>
            <a:off x="101693" y="1274445"/>
            <a:ext cx="894061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1009EE"/>
                </a:solidFill>
              </a:rPr>
              <a:t>	</a:t>
            </a:r>
          </a:p>
          <a:p>
            <a:pPr algn="just"/>
            <a:endParaRPr lang="ru-RU" sz="2000" b="1" dirty="0">
              <a:solidFill>
                <a:srgbClr val="1009EE"/>
              </a:solidFill>
            </a:endParaRPr>
          </a:p>
          <a:p>
            <a:pPr algn="just"/>
            <a:r>
              <a:rPr lang="ru-RU" sz="2000" b="1" dirty="0">
                <a:solidFill>
                  <a:srgbClr val="1009EE"/>
                </a:solidFill>
              </a:rPr>
              <a:t>	</a:t>
            </a:r>
            <a:r>
              <a:rPr lang="ru-RU" sz="2400" b="1" dirty="0">
                <a:solidFill>
                  <a:srgbClr val="1009EE"/>
                </a:solidFill>
              </a:rPr>
              <a:t>За </a:t>
            </a:r>
            <a:r>
              <a:rPr lang="ru-RU" sz="2400" b="1" dirty="0" err="1">
                <a:solidFill>
                  <a:srgbClr val="1009EE"/>
                </a:solidFill>
              </a:rPr>
              <a:t>показниками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міжнародного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наукового</a:t>
            </a:r>
            <a:r>
              <a:rPr lang="ru-RU" sz="2400" b="1" dirty="0">
                <a:solidFill>
                  <a:srgbClr val="1009EE"/>
                </a:solidFill>
              </a:rPr>
              <a:t> рейтингу «А</a:t>
            </a:r>
            <a:r>
              <a:rPr lang="en" sz="2400" b="1" dirty="0">
                <a:solidFill>
                  <a:srgbClr val="1009EE"/>
                </a:solidFill>
              </a:rPr>
              <a:t>D Scientific </a:t>
            </a:r>
            <a:r>
              <a:rPr lang="en" sz="2400" b="1" dirty="0" err="1">
                <a:solidFill>
                  <a:srgbClr val="1009EE"/>
                </a:solidFill>
              </a:rPr>
              <a:t>inde</a:t>
            </a:r>
            <a:r>
              <a:rPr lang="ru-RU" sz="2400" b="1" dirty="0">
                <a:solidFill>
                  <a:srgbClr val="1009EE"/>
                </a:solidFill>
              </a:rPr>
              <a:t>х </a:t>
            </a:r>
            <a:r>
              <a:rPr lang="en" sz="2400" b="1" dirty="0">
                <a:solidFill>
                  <a:srgbClr val="1009EE"/>
                </a:solidFill>
              </a:rPr>
              <a:t>Country Rankings 202</a:t>
            </a:r>
            <a:r>
              <a:rPr lang="uk-UA" sz="2400" b="1" dirty="0">
                <a:solidFill>
                  <a:srgbClr val="1009EE"/>
                </a:solidFill>
              </a:rPr>
              <a:t>5</a:t>
            </a:r>
            <a:r>
              <a:rPr lang="en" sz="2400" b="1" dirty="0">
                <a:solidFill>
                  <a:srgbClr val="1009EE"/>
                </a:solidFill>
              </a:rPr>
              <a:t>» </a:t>
            </a:r>
            <a:r>
              <a:rPr lang="ru-RU" sz="2400" b="1" dirty="0">
                <a:solidFill>
                  <a:srgbClr val="1009EE"/>
                </a:solidFill>
              </a:rPr>
              <a:t>ПВНЗ «</a:t>
            </a:r>
            <a:r>
              <a:rPr lang="ru-RU" sz="2400" b="1" dirty="0" err="1">
                <a:solidFill>
                  <a:srgbClr val="1009EE"/>
                </a:solidFill>
              </a:rPr>
              <a:t>Київський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медичний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університет</a:t>
            </a:r>
            <a:r>
              <a:rPr lang="ru-RU" sz="2400" b="1" dirty="0">
                <a:solidFill>
                  <a:srgbClr val="1009EE"/>
                </a:solidFill>
              </a:rPr>
              <a:t>» </a:t>
            </a:r>
            <a:r>
              <a:rPr lang="ru-RU" sz="2400" b="1" dirty="0" err="1">
                <a:solidFill>
                  <a:srgbClr val="1009EE"/>
                </a:solidFill>
              </a:rPr>
              <a:t>посідає</a:t>
            </a:r>
            <a:r>
              <a:rPr lang="ru-RU" sz="2400" b="1" dirty="0">
                <a:solidFill>
                  <a:srgbClr val="1009EE"/>
                </a:solidFill>
              </a:rPr>
              <a:t> 169 (112-е у 2024) </a:t>
            </a:r>
            <a:r>
              <a:rPr lang="ru-RU" sz="2400" b="1" dirty="0" err="1">
                <a:solidFill>
                  <a:srgbClr val="1009EE"/>
                </a:solidFill>
              </a:rPr>
              <a:t>місце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із</a:t>
            </a:r>
            <a:r>
              <a:rPr lang="ru-RU" sz="2400" b="1" dirty="0">
                <a:solidFill>
                  <a:srgbClr val="1009EE"/>
                </a:solidFill>
              </a:rPr>
              <a:t> 216 </a:t>
            </a:r>
            <a:r>
              <a:rPr lang="ru-RU" sz="2400" b="1" dirty="0" err="1">
                <a:solidFill>
                  <a:srgbClr val="1009EE"/>
                </a:solidFill>
              </a:rPr>
              <a:t>закладів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вищої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освіти</a:t>
            </a:r>
            <a:r>
              <a:rPr lang="ru-RU" sz="2400" b="1" dirty="0">
                <a:solidFill>
                  <a:srgbClr val="1009EE"/>
                </a:solidFill>
              </a:rPr>
              <a:t> у </a:t>
            </a:r>
            <a:r>
              <a:rPr lang="ru-RU" sz="2400" b="1" dirty="0" err="1">
                <a:solidFill>
                  <a:srgbClr val="1009EE"/>
                </a:solidFill>
              </a:rPr>
              <a:t>національному</a:t>
            </a:r>
            <a:r>
              <a:rPr lang="ru-RU" sz="2400" b="1" dirty="0">
                <a:solidFill>
                  <a:srgbClr val="1009EE"/>
                </a:solidFill>
              </a:rPr>
              <a:t> рейтингу; </a:t>
            </a:r>
          </a:p>
          <a:p>
            <a:pPr algn="just"/>
            <a:r>
              <a:rPr lang="ru-RU" sz="2400" b="1" dirty="0">
                <a:solidFill>
                  <a:srgbClr val="1009EE"/>
                </a:solidFill>
              </a:rPr>
              <a:t>	</a:t>
            </a:r>
          </a:p>
          <a:p>
            <a:pPr algn="just"/>
            <a:r>
              <a:rPr lang="ru-RU" sz="2400" b="1" dirty="0">
                <a:solidFill>
                  <a:srgbClr val="1009EE"/>
                </a:solidFill>
              </a:rPr>
              <a:t>В рейтингу «</a:t>
            </a:r>
            <a:r>
              <a:rPr lang="en-US" sz="2400" b="1" dirty="0">
                <a:solidFill>
                  <a:srgbClr val="1009EE"/>
                </a:solidFill>
              </a:rPr>
              <a:t>Scopus</a:t>
            </a:r>
            <a:r>
              <a:rPr lang="ru-RU" sz="2400" b="1" dirty="0">
                <a:solidFill>
                  <a:srgbClr val="1009EE"/>
                </a:solidFill>
              </a:rPr>
              <a:t>» у 2025 </a:t>
            </a:r>
            <a:r>
              <a:rPr lang="ru-RU" sz="2400" b="1" dirty="0" err="1">
                <a:solidFill>
                  <a:srgbClr val="1009EE"/>
                </a:solidFill>
              </a:rPr>
              <a:t>році</a:t>
            </a:r>
            <a:r>
              <a:rPr lang="ru-RU" sz="2400" b="1" dirty="0">
                <a:solidFill>
                  <a:srgbClr val="1009EE"/>
                </a:solidFill>
              </a:rPr>
              <a:t> 158 </a:t>
            </a:r>
            <a:r>
              <a:rPr lang="ru-RU" sz="2400" b="1" dirty="0" err="1">
                <a:solidFill>
                  <a:srgbClr val="1009EE"/>
                </a:solidFill>
              </a:rPr>
              <a:t>місце</a:t>
            </a:r>
            <a:r>
              <a:rPr lang="ru-RU" sz="2400" b="1" dirty="0">
                <a:solidFill>
                  <a:srgbClr val="1009EE"/>
                </a:solidFill>
              </a:rPr>
              <a:t> з 240 </a:t>
            </a:r>
            <a:r>
              <a:rPr lang="ru-RU" sz="2400" b="1" dirty="0" err="1">
                <a:solidFill>
                  <a:srgbClr val="1009EE"/>
                </a:solidFill>
              </a:rPr>
              <a:t>закладів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вищої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освіти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України</a:t>
            </a:r>
            <a:r>
              <a:rPr lang="ru-RU" sz="2400" b="1" dirty="0">
                <a:solidFill>
                  <a:srgbClr val="1009EE"/>
                </a:solidFill>
              </a:rPr>
              <a:t>;</a:t>
            </a:r>
          </a:p>
          <a:p>
            <a:pPr algn="just"/>
            <a:endParaRPr lang="ru-RU" sz="2400" b="1" dirty="0">
              <a:solidFill>
                <a:srgbClr val="1009EE"/>
              </a:solidFill>
            </a:endParaRPr>
          </a:p>
          <a:p>
            <a:pPr algn="just"/>
            <a:r>
              <a:rPr lang="ru-RU" sz="2400" b="1" dirty="0">
                <a:solidFill>
                  <a:srgbClr val="1009EE"/>
                </a:solidFill>
              </a:rPr>
              <a:t>	</a:t>
            </a:r>
            <a:r>
              <a:rPr lang="ru-RU" sz="2400" b="1" dirty="0" err="1">
                <a:solidFill>
                  <a:srgbClr val="1009EE"/>
                </a:solidFill>
              </a:rPr>
              <a:t>Викладачі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Університету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прийняли</a:t>
            </a:r>
            <a:r>
              <a:rPr lang="ru-RU" sz="2400" b="1" dirty="0">
                <a:solidFill>
                  <a:srgbClr val="1009EE"/>
                </a:solidFill>
              </a:rPr>
              <a:t> участь в </a:t>
            </a:r>
            <a:r>
              <a:rPr lang="ru-RU" sz="2400" b="1" dirty="0" err="1">
                <a:solidFill>
                  <a:srgbClr val="1009EE"/>
                </a:solidFill>
              </a:rPr>
              <a:t>роботі</a:t>
            </a:r>
            <a:r>
              <a:rPr lang="ru-RU" sz="2400" b="1" dirty="0">
                <a:solidFill>
                  <a:srgbClr val="1009EE"/>
                </a:solidFill>
              </a:rPr>
              <a:t> 447 </a:t>
            </a:r>
            <a:r>
              <a:rPr lang="ru-RU" sz="2400" b="1" dirty="0" err="1">
                <a:solidFill>
                  <a:srgbClr val="1009EE"/>
                </a:solidFill>
              </a:rPr>
              <a:t>наукових</a:t>
            </a:r>
            <a:r>
              <a:rPr lang="ru-RU" sz="2400" b="1" dirty="0">
                <a:solidFill>
                  <a:srgbClr val="1009EE"/>
                </a:solidFill>
              </a:rPr>
              <a:t> </a:t>
            </a:r>
            <a:r>
              <a:rPr lang="ru-RU" sz="2400" b="1" dirty="0" err="1">
                <a:solidFill>
                  <a:srgbClr val="1009EE"/>
                </a:solidFill>
              </a:rPr>
              <a:t>конференцій</a:t>
            </a:r>
            <a:r>
              <a:rPr lang="ru-RU" sz="2400" b="1" dirty="0">
                <a:solidFill>
                  <a:srgbClr val="1009EE"/>
                </a:solidFill>
              </a:rPr>
              <a:t>.</a:t>
            </a:r>
          </a:p>
          <a:p>
            <a:endParaRPr lang="ru-RU" sz="2000" b="1" dirty="0">
              <a:solidFill>
                <a:srgbClr val="1009EE"/>
              </a:solidFill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42149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0"/>
          <p:cNvSpPr txBox="1">
            <a:spLocks noGrp="1"/>
          </p:cNvSpPr>
          <p:nvPr>
            <p:ph type="title"/>
          </p:nvPr>
        </p:nvSpPr>
        <p:spPr>
          <a:xfrm>
            <a:off x="1433233" y="0"/>
            <a:ext cx="7197328" cy="114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4000"/>
            </a:pPr>
            <a:r>
              <a:rPr lang="en-US" sz="3200" dirty="0" err="1">
                <a:solidFill>
                  <a:srgbClr val="1222A9"/>
                </a:solidFill>
                <a:latin typeface="Calibri" panose="020F0502020204030204" pitchFamily="34" charset="0"/>
                <a:ea typeface="Times New Roman"/>
                <a:cs typeface="Times New Roman"/>
                <a:sym typeface="Times New Roman"/>
              </a:rPr>
              <a:t>В</a:t>
            </a:r>
            <a:r>
              <a:rPr lang="uk-UA" sz="3200" dirty="0">
                <a:solidFill>
                  <a:srgbClr val="1222A9"/>
                </a:solidFill>
                <a:latin typeface="Calibri" panose="020F0502020204030204" pitchFamily="34" charset="0"/>
                <a:ea typeface="Times New Roman"/>
                <a:cs typeface="Times New Roman"/>
                <a:sym typeface="Times New Roman"/>
              </a:rPr>
              <a:t>ІДКРИТІ ЛЕКЦІЇ</a:t>
            </a:r>
            <a:r>
              <a:rPr lang="en-US" sz="3200" dirty="0">
                <a:solidFill>
                  <a:srgbClr val="1222A9"/>
                </a:solidFill>
                <a:latin typeface="Calibri" panose="020F050202020403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3200" dirty="0">
                <a:solidFill>
                  <a:srgbClr val="1222A9"/>
                </a:solidFill>
                <a:latin typeface="Calibri" panose="020F0502020204030204" pitchFamily="34" charset="0"/>
                <a:ea typeface="Times New Roman"/>
                <a:cs typeface="Times New Roman"/>
                <a:sym typeface="Times New Roman"/>
              </a:rPr>
              <a:t>ТА ЗУСТРІЧІ З ВИДАТНИМИ ФАХІВЦЯМИ </a:t>
            </a:r>
            <a:endParaRPr sz="3200" dirty="0">
              <a:solidFill>
                <a:srgbClr val="1222A9"/>
              </a:solidFill>
              <a:latin typeface="Calibri" panose="020F0502020204030204" pitchFamily="34" charset="0"/>
              <a:ea typeface="Times New Roman"/>
              <a:cs typeface="Times New Roman"/>
            </a:endParaRPr>
          </a:p>
        </p:txBody>
      </p:sp>
      <p:pic>
        <p:nvPicPr>
          <p:cNvPr id="10" name="Google Shape;22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724" y="-1"/>
            <a:ext cx="1583776" cy="1700213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1596619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/>
              <a:t>•	</a:t>
            </a:r>
            <a:r>
              <a:rPr lang="en" sz="1800" b="1" dirty="0">
                <a:solidFill>
                  <a:srgbClr val="1009EE"/>
                </a:solidFill>
              </a:rPr>
              <a:t>Dr Piotr </a:t>
            </a:r>
            <a:r>
              <a:rPr lang="en" sz="1800" b="1" dirty="0" err="1">
                <a:solidFill>
                  <a:srgbClr val="1009EE"/>
                </a:solidFill>
              </a:rPr>
              <a:t>Karniej</a:t>
            </a:r>
            <a:r>
              <a:rPr lang="en" sz="1800" b="1" dirty="0">
                <a:solidFill>
                  <a:srgbClr val="1009EE"/>
                </a:solidFill>
              </a:rPr>
              <a:t>, RN, MSN — </a:t>
            </a:r>
            <a:r>
              <a:rPr lang="uk-UA" sz="1800" b="1" dirty="0">
                <a:solidFill>
                  <a:srgbClr val="1009EE"/>
                </a:solidFill>
              </a:rPr>
              <a:t>дипломований медичний фахівець, експерт у сфері громадського здоров’я, сертифікований консультант з ВІЛ/СНІД/ІПСШ та член правління фонду “</a:t>
            </a:r>
            <a:r>
              <a:rPr lang="en" sz="1800" b="1" dirty="0" err="1">
                <a:solidFill>
                  <a:srgbClr val="1009EE"/>
                </a:solidFill>
              </a:rPr>
              <a:t>Trzy</a:t>
            </a:r>
            <a:r>
              <a:rPr lang="en" sz="1800" b="1" dirty="0">
                <a:solidFill>
                  <a:srgbClr val="1009EE"/>
                </a:solidFill>
              </a:rPr>
              <a:t> </a:t>
            </a:r>
            <a:r>
              <a:rPr lang="en" sz="1800" b="1" dirty="0" err="1">
                <a:solidFill>
                  <a:srgbClr val="1009EE"/>
                </a:solidFill>
              </a:rPr>
              <a:t>Końce</a:t>
            </a:r>
            <a:r>
              <a:rPr lang="en" sz="1800" b="1" dirty="0">
                <a:solidFill>
                  <a:srgbClr val="1009EE"/>
                </a:solidFill>
              </a:rPr>
              <a:t>” </a:t>
            </a:r>
            <a:r>
              <a:rPr lang="uk-UA" sz="1800" b="1" dirty="0">
                <a:solidFill>
                  <a:srgbClr val="1009EE"/>
                </a:solidFill>
              </a:rPr>
              <a:t>у місті Катовіце.</a:t>
            </a:r>
            <a:r>
              <a:rPr lang="en-US" sz="1800" b="1" dirty="0">
                <a:solidFill>
                  <a:srgbClr val="1009EE"/>
                </a:solidFill>
              </a:rPr>
              <a:t> </a:t>
            </a:r>
            <a:r>
              <a:rPr lang="uk-UA" sz="1800" b="1" dirty="0">
                <a:solidFill>
                  <a:srgbClr val="1009EE"/>
                </a:solidFill>
              </a:rPr>
              <a:t>»</a:t>
            </a:r>
          </a:p>
          <a:p>
            <a:pPr marL="285750" indent="-285750" algn="just">
              <a:buFontTx/>
              <a:buChar char="-"/>
            </a:pPr>
            <a:r>
              <a:rPr lang="uk-UA" sz="1800" b="1" dirty="0">
                <a:solidFill>
                  <a:srgbClr val="1009EE"/>
                </a:solidFill>
              </a:rPr>
              <a:t>Д-р </a:t>
            </a:r>
            <a:r>
              <a:rPr lang="uk-UA" sz="1800" b="1" dirty="0" err="1">
                <a:solidFill>
                  <a:srgbClr val="1009EE"/>
                </a:solidFill>
              </a:rPr>
              <a:t>Томаш</a:t>
            </a:r>
            <a:r>
              <a:rPr lang="uk-UA" sz="1800" b="1" dirty="0">
                <a:solidFill>
                  <a:srgbClr val="1009EE"/>
                </a:solidFill>
              </a:rPr>
              <a:t> </a:t>
            </a:r>
            <a:r>
              <a:rPr lang="uk-UA" sz="1800" b="1" dirty="0" err="1">
                <a:solidFill>
                  <a:srgbClr val="1009EE"/>
                </a:solidFill>
              </a:rPr>
              <a:t>Бохенек</a:t>
            </a:r>
            <a:r>
              <a:rPr lang="uk-UA" sz="1800" b="1" dirty="0">
                <a:solidFill>
                  <a:srgbClr val="1009EE"/>
                </a:solidFill>
              </a:rPr>
              <a:t>, </a:t>
            </a:r>
            <a:r>
              <a:rPr lang="en" sz="1800" b="1" dirty="0">
                <a:solidFill>
                  <a:srgbClr val="1009EE"/>
                </a:solidFill>
              </a:rPr>
              <a:t>MD, MPH, PhD – </a:t>
            </a:r>
            <a:r>
              <a:rPr lang="uk-UA" sz="1800" b="1" dirty="0">
                <a:solidFill>
                  <a:srgbClr val="1009EE"/>
                </a:solidFill>
              </a:rPr>
              <a:t>відомий експерт у сфері громадського здоров’я та фармацевтичної політики.</a:t>
            </a:r>
            <a:endParaRPr lang="en-US" sz="1800" b="1" dirty="0">
              <a:solidFill>
                <a:srgbClr val="1009EE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" sz="1800" b="1" dirty="0">
                <a:solidFill>
                  <a:srgbClr val="1009EE"/>
                </a:solidFill>
              </a:rPr>
              <a:t>Dr. Paul Barach, </a:t>
            </a:r>
            <a:r>
              <a:rPr lang="uk-UA" sz="1800" b="1" dirty="0">
                <a:solidFill>
                  <a:srgbClr val="1009EE"/>
                </a:solidFill>
              </a:rPr>
              <a:t>лікар-анестезіолог (США)</a:t>
            </a:r>
            <a:r>
              <a:rPr lang="en-US" sz="1800" b="1" dirty="0">
                <a:solidFill>
                  <a:srgbClr val="1009EE"/>
                </a:solidFill>
              </a:rPr>
              <a:t>, </a:t>
            </a:r>
            <a:r>
              <a:rPr lang="uk-UA" sz="1800" b="1" dirty="0">
                <a:solidFill>
                  <a:srgbClr val="1009EE"/>
                </a:solidFill>
              </a:rPr>
              <a:t>професор</a:t>
            </a:r>
            <a:r>
              <a:rPr lang="en-US" sz="1800" b="1" dirty="0">
                <a:solidFill>
                  <a:srgbClr val="1009EE"/>
                </a:solidFill>
              </a:rPr>
              <a:t>, </a:t>
            </a:r>
            <a:r>
              <a:rPr lang="uk-UA" sz="1800" b="1" dirty="0">
                <a:solidFill>
                  <a:srgbClr val="1009EE"/>
                </a:solidFill>
              </a:rPr>
              <a:t>консультант ВООЗ</a:t>
            </a:r>
            <a:r>
              <a:rPr lang="en-US" sz="1800" b="1" dirty="0">
                <a:solidFill>
                  <a:srgbClr val="1009EE"/>
                </a:solidFill>
              </a:rPr>
              <a:t>, </a:t>
            </a:r>
            <a:r>
              <a:rPr lang="uk-UA" sz="1800" b="1" dirty="0">
                <a:solidFill>
                  <a:srgbClr val="1009EE"/>
                </a:solidFill>
              </a:rPr>
              <a:t>лідер </a:t>
            </a:r>
            <a:r>
              <a:rPr lang="en" sz="1800" b="1" dirty="0">
                <a:solidFill>
                  <a:srgbClr val="1009EE"/>
                </a:solidFill>
              </a:rPr>
              <a:t>ASPHER </a:t>
            </a:r>
            <a:r>
              <a:rPr lang="uk-UA" sz="1800" b="1" dirty="0">
                <a:solidFill>
                  <a:srgbClr val="1009EE"/>
                </a:solidFill>
              </a:rPr>
              <a:t>з питань катастроф</a:t>
            </a:r>
            <a:r>
              <a:rPr lang="en-US" sz="1800" b="1" dirty="0">
                <a:solidFill>
                  <a:srgbClr val="1009EE"/>
                </a:solidFill>
              </a:rPr>
              <a:t>, </a:t>
            </a:r>
            <a:r>
              <a:rPr lang="uk-UA" sz="1800" b="1" dirty="0">
                <a:solidFill>
                  <a:srgbClr val="1009EE"/>
                </a:solidFill>
              </a:rPr>
              <a:t>голова </a:t>
            </a:r>
            <a:r>
              <a:rPr lang="en" sz="1800" b="1" dirty="0">
                <a:solidFill>
                  <a:srgbClr val="1009EE"/>
                </a:solidFill>
              </a:rPr>
              <a:t>APHEA (</a:t>
            </a:r>
            <a:r>
              <a:rPr lang="uk-UA" sz="1800" b="1" dirty="0">
                <a:solidFill>
                  <a:srgbClr val="1009EE"/>
                </a:solidFill>
              </a:rPr>
              <a:t>акредитація у сфері громадського здоров’я)</a:t>
            </a:r>
            <a:r>
              <a:rPr lang="en-US" sz="1800" b="1" dirty="0">
                <a:solidFill>
                  <a:srgbClr val="1009EE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uk-UA" sz="1800" b="1" dirty="0">
                <a:solidFill>
                  <a:srgbClr val="1009EE"/>
                </a:solidFill>
              </a:rPr>
              <a:t>Анастасія </a:t>
            </a:r>
            <a:r>
              <a:rPr lang="uk-UA" sz="1800" b="1" dirty="0" err="1">
                <a:solidFill>
                  <a:srgbClr val="1009EE"/>
                </a:solidFill>
              </a:rPr>
              <a:t>Зарецька</a:t>
            </a:r>
            <a:r>
              <a:rPr lang="uk-UA" sz="1800" b="1" dirty="0">
                <a:solidFill>
                  <a:srgbClr val="1009EE"/>
                </a:solidFill>
              </a:rPr>
              <a:t>, керівник відділу медичної регуляції медико-регуляторного департаменту АТ “</a:t>
            </a:r>
            <a:r>
              <a:rPr lang="uk-UA" sz="1800" b="1" dirty="0" err="1">
                <a:solidFill>
                  <a:srgbClr val="1009EE"/>
                </a:solidFill>
              </a:rPr>
              <a:t>Фармак</a:t>
            </a:r>
            <a:r>
              <a:rPr lang="uk-UA" sz="1800" b="1" dirty="0">
                <a:solidFill>
                  <a:srgbClr val="1009EE"/>
                </a:solidFill>
              </a:rPr>
              <a:t>” та спікер напряму “Клінічні дослідження” </a:t>
            </a:r>
            <a:r>
              <a:rPr lang="en" sz="1800" b="1" dirty="0">
                <a:solidFill>
                  <a:srgbClr val="1009EE"/>
                </a:solidFill>
              </a:rPr>
              <a:t>BIOSCIENCE INNOVA</a:t>
            </a:r>
            <a:r>
              <a:rPr lang="uk-UA" sz="1800" b="1" dirty="0">
                <a:solidFill>
                  <a:srgbClr val="1009EE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uk-UA" sz="1800" b="1" dirty="0">
                <a:solidFill>
                  <a:srgbClr val="1009EE"/>
                </a:solidFill>
              </a:rPr>
              <a:t> </a:t>
            </a:r>
            <a:r>
              <a:rPr lang="uk-UA" sz="1800" b="1" dirty="0" err="1">
                <a:solidFill>
                  <a:srgbClr val="1009EE"/>
                </a:solidFill>
              </a:rPr>
              <a:t>Каленченко</a:t>
            </a:r>
            <a:r>
              <a:rPr lang="uk-UA" sz="1800" b="1" dirty="0">
                <a:solidFill>
                  <a:srgbClr val="1009EE"/>
                </a:solidFill>
              </a:rPr>
              <a:t> Євгенія – магістр психології, консультант з арт-терапії, КПТ, медіатор, член Міжнародної федерації арт-терапії та самореалізації особистості, тренер, член Міжнародної Жіночої Ділової Палати України;</a:t>
            </a:r>
          </a:p>
          <a:p>
            <a:pPr marL="285750" indent="-285750" algn="just">
              <a:buFontTx/>
              <a:buChar char="-"/>
            </a:pPr>
            <a:r>
              <a:rPr lang="uk-UA" sz="1800" b="1" dirty="0">
                <a:solidFill>
                  <a:srgbClr val="1009EE"/>
                </a:solidFill>
              </a:rPr>
              <a:t>Кондратюк Наталія – </a:t>
            </a:r>
            <a:r>
              <a:rPr lang="uk-UA" sz="1800" b="1" dirty="0" err="1">
                <a:solidFill>
                  <a:srgbClr val="1009EE"/>
                </a:solidFill>
              </a:rPr>
              <a:t>к.мед.н</a:t>
            </a:r>
            <a:r>
              <a:rPr lang="uk-UA" sz="1800" b="1" dirty="0">
                <a:solidFill>
                  <a:srgbClr val="1009EE"/>
                </a:solidFill>
              </a:rPr>
              <a:t>., доцент, завідувачка науковим відділом організації медичної допомоги Державної наукової установи «Центр інноваційних технологій охорони здоров’я» Державного управління справами.	</a:t>
            </a:r>
            <a:endParaRPr lang="uk-UA" sz="1600" b="1" dirty="0">
              <a:solidFill>
                <a:srgbClr val="1009EE"/>
              </a:solidFill>
            </a:endParaRPr>
          </a:p>
          <a:p>
            <a:pPr marL="285750" lvl="0" indent="-285750" algn="just">
              <a:buFont typeface="Arial" charset="0"/>
              <a:buChar char="•"/>
            </a:pPr>
            <a:endParaRPr lang="uk-UA" sz="1600" dirty="0"/>
          </a:p>
          <a:p>
            <a:pPr marL="285750" lvl="0" indent="-285750" algn="just">
              <a:buFont typeface="Arial" charset="0"/>
              <a:buChar char="•"/>
            </a:pPr>
            <a:endParaRPr lang="ru-RU" sz="1600" b="1" dirty="0">
              <a:solidFill>
                <a:srgbClr val="1009EE"/>
              </a:solidFill>
            </a:endParaRPr>
          </a:p>
          <a:p>
            <a:pPr marL="285750" lvl="0" indent="-285750">
              <a:buFont typeface="Arial" charset="0"/>
              <a:buChar char="•"/>
            </a:pPr>
            <a:endParaRPr lang="ru-RU" dirty="0"/>
          </a:p>
          <a:p>
            <a:pPr marL="285750" lvl="0" indent="-285750">
              <a:buFont typeface="Arial" charset="0"/>
              <a:buChar char="•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836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title"/>
          </p:nvPr>
        </p:nvSpPr>
        <p:spPr>
          <a:xfrm>
            <a:off x="1433233" y="0"/>
            <a:ext cx="7197328" cy="114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ru-RU" sz="3200" dirty="0">
                <a:solidFill>
                  <a:srgbClr val="1222A9"/>
                </a:solidFill>
                <a:latin typeface="Calibri"/>
                <a:ea typeface="Calibri"/>
                <a:cs typeface="Calibri"/>
                <a:sym typeface="Calibri"/>
              </a:rPr>
              <a:t>БЕЗПЕРЕРЕВНИЙ ПРОФЕСІЙНИЙ МЕДИЧНИЙ РОЗВИТОК </a:t>
            </a:r>
            <a:endParaRPr sz="3200" dirty="0">
              <a:solidFill>
                <a:srgbClr val="1222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724" y="0"/>
            <a:ext cx="1502533" cy="1526972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411"/>
              </a:srgbClr>
            </a:outerShdw>
          </a:effectLst>
        </p:spPr>
      </p:pic>
      <p:sp>
        <p:nvSpPr>
          <p:cNvPr id="56" name="Google Shape;56;p1"/>
          <p:cNvSpPr txBox="1"/>
          <p:nvPr/>
        </p:nvSpPr>
        <p:spPr>
          <a:xfrm>
            <a:off x="0" y="1526972"/>
            <a:ext cx="9144000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В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Університеті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регулярно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проводяться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цикли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тематичного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удосконалення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за </a:t>
            </a:r>
            <a:r>
              <a:rPr lang="en-US" sz="2400" b="1" dirty="0">
                <a:solidFill>
                  <a:srgbClr val="1009EE"/>
                </a:solidFill>
                <a:sym typeface="Times New Roman"/>
              </a:rPr>
              <a:t>33-</a:t>
            </a:r>
            <a:r>
              <a:rPr lang="uk-UA" sz="2400" b="1" dirty="0" err="1">
                <a:solidFill>
                  <a:srgbClr val="1009EE"/>
                </a:solidFill>
                <a:sym typeface="Times New Roman"/>
              </a:rPr>
              <a:t>ма</a:t>
            </a:r>
            <a:r>
              <a:rPr lang="uk-UA" sz="2400" b="1" dirty="0">
                <a:solidFill>
                  <a:srgbClr val="1009EE"/>
                </a:solidFill>
                <a:sym typeface="Times New Roman"/>
              </a:rPr>
              <a:t> темами (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20 тем у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минулому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році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Лікарям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пропонується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8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спеціалізацій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(5-у 2023-2024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н.р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.):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Дитяча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дерматовенерологія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Дитяча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стоматологія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Ортодонтія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Організація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і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управління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фармацією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Фармація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Хірургічна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дерматологія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Терапевтична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стоматологія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«</a:t>
            </a:r>
            <a:r>
              <a:rPr lang="ru-RU" sz="2400" b="1" dirty="0" err="1">
                <a:solidFill>
                  <a:srgbClr val="1009EE"/>
                </a:solidFill>
                <a:sym typeface="Times New Roman"/>
              </a:rPr>
              <a:t>Урологія</a:t>
            </a:r>
            <a:r>
              <a:rPr lang="ru-RU" sz="2400" b="1" dirty="0">
                <a:solidFill>
                  <a:srgbClr val="1009EE"/>
                </a:solidFill>
                <a:sym typeface="Times New Roman"/>
              </a:rPr>
              <a:t>»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endParaRPr lang="ru-RU" sz="2000" b="1" dirty="0">
              <a:solidFill>
                <a:srgbClr val="1009EE"/>
              </a:solidFill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0265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83B7AF9A-1519-E2D2-9F32-CF13B55AC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>
            <a:extLst>
              <a:ext uri="{FF2B5EF4-FFF2-40B4-BE49-F238E27FC236}">
                <a16:creationId xmlns:a16="http://schemas.microsoft.com/office/drawing/2014/main" id="{977091B0-A704-0CAA-C74B-5FDB8590D0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3233" y="0"/>
            <a:ext cx="7197328" cy="855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ru-RU" sz="3200" dirty="0">
                <a:solidFill>
                  <a:srgbClr val="1222A9"/>
                </a:solidFill>
                <a:latin typeface="Calibri"/>
                <a:ea typeface="Calibri"/>
                <a:cs typeface="Calibri"/>
                <a:sym typeface="Calibri"/>
              </a:rPr>
              <a:t>ПІДГОТОВКА В ІНТЕРНАТУРІ</a:t>
            </a:r>
            <a:endParaRPr sz="3200" dirty="0">
              <a:solidFill>
                <a:srgbClr val="1222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">
            <a:extLst>
              <a:ext uri="{FF2B5EF4-FFF2-40B4-BE49-F238E27FC236}">
                <a16:creationId xmlns:a16="http://schemas.microsoft.com/office/drawing/2014/main" id="{9CD89CA7-145A-8FBD-C13B-214CB23039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724" y="0"/>
            <a:ext cx="1502533" cy="1526972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411"/>
              </a:srgbClr>
            </a:outerShdw>
          </a:effectLst>
        </p:spPr>
      </p:pic>
      <p:sp>
        <p:nvSpPr>
          <p:cNvPr id="56" name="Google Shape;56;p1">
            <a:extLst>
              <a:ext uri="{FF2B5EF4-FFF2-40B4-BE49-F238E27FC236}">
                <a16:creationId xmlns:a16="http://schemas.microsoft.com/office/drawing/2014/main" id="{94AC461C-9DB4-F4B8-5634-45F6AF3FB886}"/>
              </a:ext>
            </a:extLst>
          </p:cNvPr>
          <p:cNvSpPr txBox="1"/>
          <p:nvPr/>
        </p:nvSpPr>
        <p:spPr>
          <a:xfrm>
            <a:off x="0" y="1526972"/>
            <a:ext cx="9144000" cy="6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У 2025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році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до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інтернатури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зараховано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212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лікарів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(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фармацевтів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)-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(у 2024 р. - 286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лікарів-інтернів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):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«СТОМАТОЛОГІЯ» – 62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інтерни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(110 у 2024 р.);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«МЕДИЦИНА» – 147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(157 у 2024 р.);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«ФАРМАЦІЯ» – 3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інтерни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(20 у 2024 р.).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300" b="1" dirty="0">
              <a:solidFill>
                <a:srgbClr val="1009EE"/>
              </a:solidFill>
              <a:sym typeface="Times New Roman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Всього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в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університеті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навчається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414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лікарів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фармацевтів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)-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(560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лікарів-інтернів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- у 2024 р.).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300" b="1" dirty="0">
              <a:solidFill>
                <a:srgbClr val="1009EE"/>
              </a:solidFill>
              <a:sym typeface="Times New Roman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Кількість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баз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стажування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зросла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на 47%.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Загалом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– 55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закладів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охорони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здоровʼя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,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які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внесено в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перелік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МОЗ та де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навчаються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наші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інтерни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.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Відраховано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у 2024-2025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н.р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. 99 </a:t>
            </a:r>
            <a:r>
              <a:rPr lang="ru-RU" sz="2300" b="1" dirty="0" err="1">
                <a:solidFill>
                  <a:srgbClr val="1009EE"/>
                </a:solidFill>
                <a:sym typeface="Times New Roman"/>
              </a:rPr>
              <a:t>інтернів</a:t>
            </a:r>
            <a:r>
              <a:rPr lang="ru-RU" sz="2300" b="1" dirty="0">
                <a:solidFill>
                  <a:srgbClr val="1009EE"/>
                </a:solidFill>
                <a:sym typeface="Times New Roman"/>
              </a:rPr>
              <a:t> (2023-2024 – 56)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rgbClr val="1009EE"/>
              </a:solidFill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rgbClr val="1009EE"/>
              </a:solidFill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endParaRPr lang="ru-RU" sz="2000" b="1" dirty="0">
              <a:solidFill>
                <a:srgbClr val="1009EE"/>
              </a:solidFill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5823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 txBox="1">
            <a:spLocks noGrp="1"/>
          </p:cNvSpPr>
          <p:nvPr>
            <p:ph type="title" idx="4294967295"/>
          </p:nvPr>
        </p:nvSpPr>
        <p:spPr>
          <a:xfrm>
            <a:off x="1022127" y="395287"/>
            <a:ext cx="628809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3420"/>
              <a:buFont typeface="Arial"/>
              <a:buNone/>
            </a:pPr>
            <a:r>
              <a:rPr lang="ru-RU" sz="28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МІЖНАРОДНА </a:t>
            </a:r>
            <a:br>
              <a:rPr lang="ru-RU" sz="28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ДІЯЛЬНІСТЬ</a:t>
            </a:r>
            <a:br>
              <a:rPr lang="ru-RU" sz="28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(практична </a:t>
            </a:r>
            <a:r>
              <a:rPr lang="ru-RU" sz="2800" b="1" i="0" u="none" strike="noStrike" cap="none" dirty="0" err="1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підготовка</a:t>
            </a:r>
            <a:r>
              <a:rPr lang="ru-RU" sz="28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ru-RU" sz="28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 dirty="0"/>
          </a:p>
        </p:txBody>
      </p:sp>
      <p:pic>
        <p:nvPicPr>
          <p:cNvPr id="271" name="Google Shape;27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310" y="6826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DEDE34-EC69-821A-B150-3C06509D5E37}"/>
              </a:ext>
            </a:extLst>
          </p:cNvPr>
          <p:cNvSpPr txBox="1"/>
          <p:nvPr/>
        </p:nvSpPr>
        <p:spPr>
          <a:xfrm>
            <a:off x="341632" y="1388962"/>
            <a:ext cx="8802368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1009EE"/>
                </a:solidFill>
              </a:rPr>
              <a:t>	</a:t>
            </a:r>
            <a:r>
              <a:rPr lang="ru-RU" sz="1700" b="1" dirty="0">
                <a:solidFill>
                  <a:srgbClr val="1009EE"/>
                </a:solidFill>
              </a:rPr>
              <a:t>У 2024-2025 </a:t>
            </a:r>
            <a:r>
              <a:rPr lang="ru-RU" sz="1700" b="1" dirty="0" err="1">
                <a:solidFill>
                  <a:srgbClr val="1009EE"/>
                </a:solidFill>
              </a:rPr>
              <a:t>навчальному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році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продовжена</a:t>
            </a:r>
            <a:r>
              <a:rPr lang="ru-RU" sz="1700" b="1" dirty="0">
                <a:solidFill>
                  <a:srgbClr val="1009EE"/>
                </a:solidFill>
              </a:rPr>
              <a:t> робота </a:t>
            </a:r>
            <a:r>
              <a:rPr lang="ru-RU" sz="1700" b="1" dirty="0" err="1">
                <a:solidFill>
                  <a:srgbClr val="1009EE"/>
                </a:solidFill>
              </a:rPr>
              <a:t>щодо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розширення</a:t>
            </a:r>
            <a:r>
              <a:rPr lang="ru-RU" sz="1700" b="1" dirty="0">
                <a:solidFill>
                  <a:srgbClr val="1009EE"/>
                </a:solidFill>
              </a:rPr>
              <a:t> кола </a:t>
            </a:r>
            <a:r>
              <a:rPr lang="ru-RU" sz="1700" b="1" dirty="0" err="1">
                <a:solidFill>
                  <a:srgbClr val="1009EE"/>
                </a:solidFill>
              </a:rPr>
              <a:t>клінічних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партнерів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Польського</a:t>
            </a:r>
            <a:r>
              <a:rPr lang="ru-RU" sz="1700" b="1" dirty="0">
                <a:solidFill>
                  <a:srgbClr val="1009EE"/>
                </a:solidFill>
              </a:rPr>
              <a:t> кампусу. </a:t>
            </a:r>
            <a:r>
              <a:rPr lang="ru-RU" sz="1700" b="1" dirty="0" err="1">
                <a:solidFill>
                  <a:srgbClr val="1009EE"/>
                </a:solidFill>
              </a:rPr>
              <a:t>Продовжено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співпарцю</a:t>
            </a:r>
            <a:r>
              <a:rPr lang="ru-RU" sz="1700" b="1" dirty="0">
                <a:solidFill>
                  <a:srgbClr val="1009EE"/>
                </a:solidFill>
              </a:rPr>
              <a:t> з </a:t>
            </a:r>
            <a:r>
              <a:rPr lang="ru-RU" sz="1700" b="1" dirty="0" err="1">
                <a:solidFill>
                  <a:srgbClr val="1009EE"/>
                </a:solidFill>
              </a:rPr>
              <a:t>наступними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клініками</a:t>
            </a:r>
            <a:r>
              <a:rPr lang="ru-RU" sz="1700" b="1" dirty="0">
                <a:solidFill>
                  <a:srgbClr val="1009EE"/>
                </a:solidFill>
              </a:rPr>
              <a:t>:</a:t>
            </a:r>
            <a:endParaRPr lang="en-US" sz="1700" b="1" dirty="0">
              <a:solidFill>
                <a:srgbClr val="1009EE"/>
              </a:solidFill>
            </a:endParaRPr>
          </a:p>
          <a:p>
            <a:pPr algn="just"/>
            <a:endParaRPr lang="ru-RU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Воєводська</a:t>
            </a:r>
            <a:r>
              <a:rPr lang="ru-RU" sz="1700" b="1" dirty="0">
                <a:solidFill>
                  <a:srgbClr val="1009EE"/>
                </a:solidFill>
              </a:rPr>
              <a:t> служба </a:t>
            </a:r>
            <a:r>
              <a:rPr lang="ru-RU" sz="1700" b="1" dirty="0" err="1">
                <a:solidFill>
                  <a:srgbClr val="1009EE"/>
                </a:solidFill>
              </a:rPr>
              <a:t>швидкої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допомоги</a:t>
            </a:r>
            <a:r>
              <a:rPr lang="ru-RU" sz="1700" b="1" dirty="0">
                <a:solidFill>
                  <a:srgbClr val="1009EE"/>
                </a:solidFill>
              </a:rPr>
              <a:t> в </a:t>
            </a:r>
            <a:r>
              <a:rPr lang="ru-RU" sz="1700" b="1" dirty="0" err="1">
                <a:solidFill>
                  <a:srgbClr val="1009EE"/>
                </a:solidFill>
              </a:rPr>
              <a:t>Катовіцах</a:t>
            </a:r>
            <a:r>
              <a:rPr lang="ru-RU" sz="1700" b="1" dirty="0">
                <a:solidFill>
                  <a:srgbClr val="1009EE"/>
                </a:solidFill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Районна</a:t>
            </a:r>
            <a:r>
              <a:rPr lang="ru-RU" sz="1700" b="1" dirty="0">
                <a:solidFill>
                  <a:srgbClr val="1009EE"/>
                </a:solidFill>
              </a:rPr>
              <a:t> служба </a:t>
            </a:r>
            <a:r>
              <a:rPr lang="ru-RU" sz="1700" b="1" dirty="0" err="1">
                <a:solidFill>
                  <a:srgbClr val="1009EE"/>
                </a:solidFill>
              </a:rPr>
              <a:t>швидкої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допомоги</a:t>
            </a:r>
            <a:r>
              <a:rPr lang="ru-RU" sz="1700" b="1" dirty="0">
                <a:solidFill>
                  <a:srgbClr val="1009EE"/>
                </a:solidFill>
              </a:rPr>
              <a:t> в </a:t>
            </a:r>
            <a:r>
              <a:rPr lang="ru-RU" sz="1700" b="1" dirty="0" err="1">
                <a:solidFill>
                  <a:srgbClr val="1009EE"/>
                </a:solidFill>
              </a:rPr>
              <a:t>Сосновці</a:t>
            </a:r>
            <a:r>
              <a:rPr lang="ru-RU" sz="1700" b="1" dirty="0">
                <a:solidFill>
                  <a:srgbClr val="1009EE"/>
                </a:solidFill>
              </a:rPr>
              <a:t>;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Шпиталь</a:t>
            </a:r>
            <a:r>
              <a:rPr lang="ru-RU" sz="1700" b="1" dirty="0">
                <a:solidFill>
                  <a:srgbClr val="1009EE"/>
                </a:solidFill>
              </a:rPr>
              <a:t> № 2 в </a:t>
            </a:r>
            <a:r>
              <a:rPr lang="ru-RU" sz="1700" b="1" dirty="0" err="1">
                <a:solidFill>
                  <a:srgbClr val="1009EE"/>
                </a:solidFill>
              </a:rPr>
              <a:t>Мисловіцах</a:t>
            </a:r>
            <a:r>
              <a:rPr lang="ru-RU" sz="1700" b="1" dirty="0">
                <a:solidFill>
                  <a:srgbClr val="1009EE"/>
                </a:solidFill>
              </a:rPr>
              <a:t>;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Шпиталь</a:t>
            </a:r>
            <a:r>
              <a:rPr lang="ru-RU" sz="1700" b="1" dirty="0">
                <a:solidFill>
                  <a:srgbClr val="1009EE"/>
                </a:solidFill>
              </a:rPr>
              <a:t> №1 в </a:t>
            </a:r>
            <a:r>
              <a:rPr lang="ru-RU" sz="1700" b="1" dirty="0" err="1">
                <a:solidFill>
                  <a:srgbClr val="1009EE"/>
                </a:solidFill>
              </a:rPr>
              <a:t>Семьяновіцах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Шльонських</a:t>
            </a:r>
            <a:r>
              <a:rPr lang="ru-RU" sz="1700" b="1" dirty="0">
                <a:solidFill>
                  <a:srgbClr val="1009EE"/>
                </a:solidFill>
              </a:rPr>
              <a:t>;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Міський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шпиталь</a:t>
            </a:r>
            <a:r>
              <a:rPr lang="ru-RU" sz="1700" b="1" dirty="0">
                <a:solidFill>
                  <a:srgbClr val="1009EE"/>
                </a:solidFill>
              </a:rPr>
              <a:t> в </a:t>
            </a:r>
            <a:r>
              <a:rPr lang="ru-RU" sz="1700" b="1" dirty="0" err="1">
                <a:solidFill>
                  <a:srgbClr val="1009EE"/>
                </a:solidFill>
              </a:rPr>
              <a:t>Сосновцю</a:t>
            </a:r>
            <a:r>
              <a:rPr lang="ru-RU" sz="1700" b="1" dirty="0">
                <a:solidFill>
                  <a:srgbClr val="1009EE"/>
                </a:solidFill>
              </a:rPr>
              <a:t>;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Медичний</a:t>
            </a:r>
            <a:r>
              <a:rPr lang="ru-RU" sz="1700" b="1" dirty="0">
                <a:solidFill>
                  <a:srgbClr val="1009EE"/>
                </a:solidFill>
              </a:rPr>
              <a:t> центр «</a:t>
            </a:r>
            <a:r>
              <a:rPr lang="en" sz="1700" b="1" dirty="0">
                <a:solidFill>
                  <a:srgbClr val="1009EE"/>
                </a:solidFill>
              </a:rPr>
              <a:t>ZBM </a:t>
            </a:r>
            <a:r>
              <a:rPr lang="en" sz="1700" b="1" dirty="0" err="1">
                <a:solidFill>
                  <a:srgbClr val="1009EE"/>
                </a:solidFill>
              </a:rPr>
              <a:t>Zdrowie</a:t>
            </a:r>
            <a:r>
              <a:rPr lang="en" sz="1700" b="1" dirty="0">
                <a:solidFill>
                  <a:srgbClr val="1009EE"/>
                </a:solidFill>
              </a:rPr>
              <a:t>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rgbClr val="1009EE"/>
                </a:solidFill>
              </a:rPr>
              <a:t>Центр </a:t>
            </a:r>
            <a:r>
              <a:rPr lang="ru-RU" sz="1700" b="1" dirty="0" err="1">
                <a:solidFill>
                  <a:srgbClr val="1009EE"/>
                </a:solidFill>
              </a:rPr>
              <a:t>соціальної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допомоги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 err="1">
                <a:solidFill>
                  <a:srgbClr val="1009EE"/>
                </a:solidFill>
              </a:rPr>
              <a:t>Wędrowiec</a:t>
            </a:r>
            <a:r>
              <a:rPr lang="en" sz="1700" b="1" dirty="0">
                <a:solidFill>
                  <a:srgbClr val="1009EE"/>
                </a:solidFill>
              </a:rPr>
              <a:t>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Поліклініка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 err="1">
                <a:solidFill>
                  <a:srgbClr val="1009EE"/>
                </a:solidFill>
              </a:rPr>
              <a:t>Silesiana</a:t>
            </a:r>
            <a:r>
              <a:rPr lang="en" sz="1700" b="1" dirty="0">
                <a:solidFill>
                  <a:srgbClr val="1009EE"/>
                </a:solidFill>
              </a:rPr>
              <a:t>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Стоматологія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 err="1">
                <a:solidFill>
                  <a:srgbClr val="1009EE"/>
                </a:solidFill>
              </a:rPr>
              <a:t>Mardent</a:t>
            </a:r>
            <a:r>
              <a:rPr lang="en" sz="1700" b="1" dirty="0">
                <a:solidFill>
                  <a:srgbClr val="1009EE"/>
                </a:solidFill>
              </a:rPr>
              <a:t>», </a:t>
            </a:r>
            <a:r>
              <a:rPr lang="ru-RU" sz="1700" b="1" dirty="0">
                <a:solidFill>
                  <a:srgbClr val="1009EE"/>
                </a:solidFill>
              </a:rPr>
              <a:t>Центр </a:t>
            </a:r>
            <a:r>
              <a:rPr lang="ru-RU" sz="1700" b="1" dirty="0" err="1">
                <a:solidFill>
                  <a:srgbClr val="1009EE"/>
                </a:solidFill>
              </a:rPr>
              <a:t>естетичної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стоматології</a:t>
            </a:r>
            <a:r>
              <a:rPr lang="ru-RU" sz="1700" b="1" dirty="0">
                <a:solidFill>
                  <a:srgbClr val="1009EE"/>
                </a:solidFill>
              </a:rPr>
              <a:t>;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Стоматологія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>
                <a:solidFill>
                  <a:srgbClr val="1009EE"/>
                </a:solidFill>
              </a:rPr>
              <a:t>MUNK», </a:t>
            </a:r>
            <a:r>
              <a:rPr lang="ru-RU" sz="1700" b="1" dirty="0" err="1">
                <a:solidFill>
                  <a:srgbClr val="1009EE"/>
                </a:solidFill>
              </a:rPr>
              <a:t>Катовіце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Стоматологія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>
                <a:solidFill>
                  <a:srgbClr val="1009EE"/>
                </a:solidFill>
              </a:rPr>
              <a:t>NL CLINIC», </a:t>
            </a:r>
            <a:r>
              <a:rPr lang="ru-RU" sz="1700" b="1" dirty="0" err="1">
                <a:solidFill>
                  <a:srgbClr val="1009EE"/>
                </a:solidFill>
              </a:rPr>
              <a:t>Катовіце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Стоматологія</a:t>
            </a:r>
            <a:r>
              <a:rPr lang="ru-RU" sz="1700" b="1" dirty="0">
                <a:solidFill>
                  <a:srgbClr val="1009EE"/>
                </a:solidFill>
              </a:rPr>
              <a:t>, «</a:t>
            </a:r>
            <a:r>
              <a:rPr lang="en" sz="1700" b="1" dirty="0">
                <a:solidFill>
                  <a:srgbClr val="1009EE"/>
                </a:solidFill>
              </a:rPr>
              <a:t>NZOZ Ewa </a:t>
            </a:r>
            <a:r>
              <a:rPr lang="en" sz="1700" b="1" dirty="0" err="1">
                <a:solidFill>
                  <a:srgbClr val="1009EE"/>
                </a:solidFill>
              </a:rPr>
              <a:t>Malatyńska</a:t>
            </a:r>
            <a:r>
              <a:rPr lang="en" sz="1700" b="1" dirty="0">
                <a:solidFill>
                  <a:srgbClr val="1009EE"/>
                </a:solidFill>
              </a:rPr>
              <a:t>-Kida»;</a:t>
            </a:r>
            <a:endParaRPr lang="en-US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700" b="1" dirty="0" err="1">
                <a:solidFill>
                  <a:srgbClr val="1009EE"/>
                </a:solidFill>
              </a:rPr>
              <a:t>Стоматологія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 err="1">
                <a:solidFill>
                  <a:srgbClr val="1009EE"/>
                </a:solidFill>
              </a:rPr>
              <a:t>Nad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Kłodnicą</a:t>
            </a:r>
            <a:r>
              <a:rPr lang="en" sz="1700" b="1" dirty="0">
                <a:solidFill>
                  <a:srgbClr val="1009EE"/>
                </a:solidFill>
              </a:rPr>
              <a:t>», Tomasz </a:t>
            </a:r>
            <a:r>
              <a:rPr lang="en" sz="1700" b="1" dirty="0" err="1">
                <a:solidFill>
                  <a:srgbClr val="1009EE"/>
                </a:solidFill>
              </a:rPr>
              <a:t>Kupka</a:t>
            </a:r>
            <a:r>
              <a:rPr lang="en" sz="1700" b="1" dirty="0">
                <a:solidFill>
                  <a:srgbClr val="1009EE"/>
                </a:solidFill>
              </a:rPr>
              <a:t>;</a:t>
            </a:r>
            <a:endParaRPr lang="ru-RU" sz="1700" b="1" dirty="0">
              <a:solidFill>
                <a:srgbClr val="1009EE"/>
              </a:solidFill>
            </a:endParaRPr>
          </a:p>
          <a:p>
            <a:pPr algn="just"/>
            <a:endParaRPr lang="ru-RU" sz="1700" b="1" dirty="0">
              <a:solidFill>
                <a:srgbClr val="1009EE"/>
              </a:solidFill>
            </a:endParaRPr>
          </a:p>
          <a:p>
            <a:endParaRPr lang="ru-RU" sz="1800" dirty="0"/>
          </a:p>
          <a:p>
            <a:r>
              <a:rPr lang="ru-RU" sz="1800" dirty="0"/>
              <a:t> </a:t>
            </a:r>
            <a:endParaRPr lang="ru-UA" sz="1800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B91F0150-F72D-AC26-7434-00C0C0BB5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76" y="0"/>
            <a:ext cx="2468024" cy="1388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 3">
            <a:extLst>
              <a:ext uri="{FF2B5EF4-FFF2-40B4-BE49-F238E27FC236}">
                <a16:creationId xmlns:a16="http://schemas.microsoft.com/office/drawing/2014/main" id="{1D0AA124-049B-CB49-802D-38C1CBA997DE}"/>
              </a:ext>
            </a:extLst>
          </p:cNvPr>
          <p:cNvSpPr/>
          <p:nvPr/>
        </p:nvSpPr>
        <p:spPr>
          <a:xfrm>
            <a:off x="6715657" y="2172580"/>
            <a:ext cx="1822532" cy="2264236"/>
          </a:xfrm>
          <a:custGeom>
            <a:avLst/>
            <a:gdLst/>
            <a:ahLst/>
            <a:cxnLst/>
            <a:rect l="l" t="t" r="r" b="b"/>
            <a:pathLst>
              <a:path w="5705504" h="7607339">
                <a:moveTo>
                  <a:pt x="0" y="0"/>
                </a:moveTo>
                <a:lnTo>
                  <a:pt x="5705505" y="0"/>
                </a:lnTo>
                <a:lnTo>
                  <a:pt x="5705505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4BCE217-4263-C9DA-B0D4-289E9C36EA57}"/>
              </a:ext>
            </a:extLst>
          </p:cNvPr>
          <p:cNvSpPr/>
          <p:nvPr/>
        </p:nvSpPr>
        <p:spPr>
          <a:xfrm>
            <a:off x="6341266" y="4436816"/>
            <a:ext cx="2490218" cy="2064443"/>
          </a:xfrm>
          <a:custGeom>
            <a:avLst/>
            <a:gdLst/>
            <a:ahLst/>
            <a:cxnLst/>
            <a:rect l="l" t="t" r="r" b="b"/>
            <a:pathLst>
              <a:path w="4554874" h="3416155">
                <a:moveTo>
                  <a:pt x="0" y="0"/>
                </a:moveTo>
                <a:lnTo>
                  <a:pt x="4554874" y="0"/>
                </a:lnTo>
                <a:lnTo>
                  <a:pt x="4554874" y="3416155"/>
                </a:lnTo>
                <a:lnTo>
                  <a:pt x="0" y="34161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16291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 txBox="1">
            <a:spLocks noGrp="1"/>
          </p:cNvSpPr>
          <p:nvPr>
            <p:ph type="title" idx="4294967295"/>
          </p:nvPr>
        </p:nvSpPr>
        <p:spPr>
          <a:xfrm>
            <a:off x="717488" y="143578"/>
            <a:ext cx="628809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3420"/>
              <a:buFont typeface="Arial"/>
              <a:buNone/>
            </a:pPr>
            <a: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МІЖНАРОДНА </a:t>
            </a:r>
            <a:b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ДІЯЛЬНІСТЬ</a:t>
            </a:r>
            <a:endParaRPr dirty="0"/>
          </a:p>
        </p:txBody>
      </p:sp>
      <p:pic>
        <p:nvPicPr>
          <p:cNvPr id="271" name="Google Shape;27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310" y="6826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603E7775-19D7-1485-F623-CB637BC83A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76" y="0"/>
            <a:ext cx="2468024" cy="1388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4C16932A-C607-0FF0-DF19-782C2909F911}"/>
              </a:ext>
            </a:extLst>
          </p:cNvPr>
          <p:cNvSpPr txBox="1"/>
          <p:nvPr/>
        </p:nvSpPr>
        <p:spPr>
          <a:xfrm>
            <a:off x="121713" y="1476282"/>
            <a:ext cx="3906277" cy="570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lang="ru-RU" sz="1600" b="1" spc="22" dirty="0" err="1">
                <a:solidFill>
                  <a:srgbClr val="1009EE">
                    <a:alpha val="81961"/>
                  </a:srgbClr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Міжнародна</a:t>
            </a:r>
            <a:r>
              <a:rPr lang="ru-RU" sz="1600" b="1" spc="22" dirty="0">
                <a:solidFill>
                  <a:srgbClr val="1009EE">
                    <a:alpha val="81961"/>
                  </a:srgbClr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ru-RU" sz="1600" b="1" spc="22" dirty="0" err="1">
                <a:solidFill>
                  <a:srgbClr val="1009EE">
                    <a:alpha val="81961"/>
                  </a:srgbClr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конференція</a:t>
            </a:r>
            <a:r>
              <a:rPr lang="ru-RU" sz="1600" b="1" spc="22" dirty="0">
                <a:solidFill>
                  <a:srgbClr val="1009EE">
                    <a:alpha val="81961"/>
                  </a:srgbClr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1600" b="1" spc="22" dirty="0">
                <a:solidFill>
                  <a:srgbClr val="1009EE">
                    <a:alpha val="81961"/>
                  </a:srgbClr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SESAM 2025</a:t>
            </a:r>
            <a:r>
              <a:rPr lang="ru-RU" sz="1600" b="1" spc="22" dirty="0">
                <a:solidFill>
                  <a:srgbClr val="1009EE">
                    <a:alpha val="81961"/>
                  </a:srgbClr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ВАЛЕНСІЯ</a:t>
            </a:r>
            <a:endParaRPr lang="en-US" sz="1600" b="1" spc="22" dirty="0">
              <a:solidFill>
                <a:srgbClr val="1009EE">
                  <a:alpha val="81961"/>
                </a:srgbClr>
              </a:solidFill>
              <a:latin typeface="TT Mussels Bold"/>
              <a:ea typeface="TT Mussels Bold"/>
              <a:cs typeface="TT Mussels Bold"/>
              <a:sym typeface="TT Mussels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6290B9-601E-211D-BEEB-CD718598A582}"/>
              </a:ext>
            </a:extLst>
          </p:cNvPr>
          <p:cNvSpPr txBox="1"/>
          <p:nvPr/>
        </p:nvSpPr>
        <p:spPr>
          <a:xfrm>
            <a:off x="4499934" y="1416000"/>
            <a:ext cx="4352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009EE"/>
                </a:solidFill>
              </a:rPr>
              <a:t>9-а </a:t>
            </a:r>
            <a:r>
              <a:rPr lang="ru-RU" sz="1600" b="1" dirty="0" err="1">
                <a:solidFill>
                  <a:srgbClr val="1009EE"/>
                </a:solidFill>
              </a:rPr>
              <a:t>конференція</a:t>
            </a:r>
            <a:r>
              <a:rPr lang="ru-RU" sz="1600" b="1" dirty="0">
                <a:solidFill>
                  <a:srgbClr val="1009EE"/>
                </a:solidFill>
              </a:rPr>
              <a:t> </a:t>
            </a:r>
            <a:r>
              <a:rPr lang="ru-RU" sz="1600" b="1" dirty="0" err="1">
                <a:solidFill>
                  <a:srgbClr val="1009EE"/>
                </a:solidFill>
              </a:rPr>
              <a:t>Європейської</a:t>
            </a:r>
            <a:r>
              <a:rPr lang="ru-RU" sz="1600" b="1" dirty="0">
                <a:solidFill>
                  <a:srgbClr val="1009EE"/>
                </a:solidFill>
              </a:rPr>
              <a:t> </a:t>
            </a:r>
            <a:r>
              <a:rPr lang="ru-RU" sz="1600" b="1" dirty="0" err="1">
                <a:solidFill>
                  <a:srgbClr val="1009EE"/>
                </a:solidFill>
              </a:rPr>
              <a:t>Асоціації</a:t>
            </a:r>
            <a:r>
              <a:rPr lang="ru-RU" sz="1600" b="1" dirty="0">
                <a:solidFill>
                  <a:srgbClr val="1009EE"/>
                </a:solidFill>
              </a:rPr>
              <a:t> права у </a:t>
            </a:r>
            <a:r>
              <a:rPr lang="ru-RU" sz="1600" b="1" dirty="0" err="1">
                <a:solidFill>
                  <a:srgbClr val="1009EE"/>
                </a:solidFill>
              </a:rPr>
              <a:t>сфері</a:t>
            </a:r>
            <a:r>
              <a:rPr lang="ru-RU" sz="1600" b="1" dirty="0">
                <a:solidFill>
                  <a:srgbClr val="1009EE"/>
                </a:solidFill>
              </a:rPr>
              <a:t> </a:t>
            </a:r>
            <a:r>
              <a:rPr lang="ru-RU" sz="1600" b="1" dirty="0" err="1">
                <a:solidFill>
                  <a:srgbClr val="1009EE"/>
                </a:solidFill>
              </a:rPr>
              <a:t>охорони</a:t>
            </a:r>
            <a:r>
              <a:rPr lang="ru-RU" sz="1600" b="1" dirty="0">
                <a:solidFill>
                  <a:srgbClr val="1009EE"/>
                </a:solidFill>
              </a:rPr>
              <a:t> </a:t>
            </a:r>
            <a:r>
              <a:rPr lang="ru-RU" sz="1600" b="1" dirty="0" err="1">
                <a:solidFill>
                  <a:srgbClr val="1009EE"/>
                </a:solidFill>
              </a:rPr>
              <a:t>здоров’я</a:t>
            </a:r>
            <a:r>
              <a:rPr lang="ru-RU" sz="1600" b="1" dirty="0">
                <a:solidFill>
                  <a:srgbClr val="1009EE"/>
                </a:solidFill>
              </a:rPr>
              <a:t> (</a:t>
            </a:r>
            <a:r>
              <a:rPr lang="en" sz="1600" b="1" dirty="0">
                <a:solidFill>
                  <a:srgbClr val="1009EE"/>
                </a:solidFill>
              </a:rPr>
              <a:t>EAHL)</a:t>
            </a:r>
            <a:endParaRPr lang="ru-UA" sz="1600" b="1" dirty="0">
              <a:solidFill>
                <a:srgbClr val="1009E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6E3A1-B1E5-045C-4B4B-0B7213C7089D}"/>
              </a:ext>
            </a:extLst>
          </p:cNvPr>
          <p:cNvSpPr txBox="1"/>
          <p:nvPr/>
        </p:nvSpPr>
        <p:spPr>
          <a:xfrm>
            <a:off x="4679066" y="4071520"/>
            <a:ext cx="4653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pc="44" dirty="0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12-а </a:t>
            </a:r>
            <a:r>
              <a:rPr lang="ru-RU" sz="1600" b="1" spc="44" dirty="0" err="1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конференція</a:t>
            </a:r>
            <a:r>
              <a:rPr lang="ru-RU" sz="1600" b="1" spc="44" dirty="0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1600" b="1" spc="44" dirty="0" err="1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DiMiMED</a:t>
            </a:r>
            <a:r>
              <a:rPr lang="en-US" sz="1600" b="1" spc="44" dirty="0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ru-RU" sz="1600" b="1" spc="44" dirty="0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у </a:t>
            </a:r>
            <a:r>
              <a:rPr lang="ru-RU" sz="1600" b="1" spc="44" dirty="0" err="1">
                <a:solidFill>
                  <a:srgbClr val="1009EE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Дюссельдорфі</a:t>
            </a:r>
            <a:endParaRPr lang="ru-UA" sz="1600" b="1" dirty="0">
              <a:solidFill>
                <a:srgbClr val="1009EE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9052B5-68C9-E4D2-494B-9601E852E9C0}"/>
              </a:ext>
            </a:extLst>
          </p:cNvPr>
          <p:cNvSpPr txBox="1"/>
          <p:nvPr/>
        </p:nvSpPr>
        <p:spPr>
          <a:xfrm>
            <a:off x="387500" y="4179035"/>
            <a:ext cx="298831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>
                <a:solidFill>
                  <a:srgbClr val="1009EE"/>
                </a:solidFill>
              </a:rPr>
              <a:t>Міжнародний</a:t>
            </a:r>
            <a:r>
              <a:rPr lang="ru-RU" b="1" dirty="0">
                <a:solidFill>
                  <a:srgbClr val="1009EE"/>
                </a:solidFill>
              </a:rPr>
              <a:t> </a:t>
            </a:r>
            <a:r>
              <a:rPr lang="ru-RU" b="1" dirty="0" err="1">
                <a:solidFill>
                  <a:srgbClr val="1009EE"/>
                </a:solidFill>
              </a:rPr>
              <a:t>стоматологічний</a:t>
            </a:r>
            <a:r>
              <a:rPr lang="ru-RU" b="1" dirty="0">
                <a:solidFill>
                  <a:srgbClr val="1009EE"/>
                </a:solidFill>
              </a:rPr>
              <a:t> </a:t>
            </a:r>
          </a:p>
          <a:p>
            <a:pPr algn="ctr"/>
            <a:r>
              <a:rPr lang="ru-RU" b="1" dirty="0" err="1">
                <a:solidFill>
                  <a:srgbClr val="1009EE"/>
                </a:solidFill>
              </a:rPr>
              <a:t>конгрес</a:t>
            </a:r>
            <a:r>
              <a:rPr lang="ru-RU" b="1" dirty="0">
                <a:solidFill>
                  <a:srgbClr val="1009EE"/>
                </a:solidFill>
              </a:rPr>
              <a:t> </a:t>
            </a:r>
            <a:r>
              <a:rPr lang="en" b="1" dirty="0">
                <a:solidFill>
                  <a:srgbClr val="1009EE"/>
                </a:solidFill>
              </a:rPr>
              <a:t>FDI 2024, </a:t>
            </a:r>
            <a:r>
              <a:rPr lang="ru-RU" b="1" dirty="0">
                <a:solidFill>
                  <a:srgbClr val="1009EE"/>
                </a:solidFill>
              </a:rPr>
              <a:t>Стамбул</a:t>
            </a:r>
            <a:endParaRPr lang="en" dirty="0"/>
          </a:p>
          <a:p>
            <a:endParaRPr lang="ru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CF8A7B-B121-984B-43E1-80E67F4FD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06" y="2044352"/>
            <a:ext cx="2899518" cy="21746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270AAA-D2D9-9C11-B4D0-CA07EBBFF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5692" y="1972890"/>
            <a:ext cx="2107716" cy="21077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E56C15-A2CD-2E37-C2F0-15C333C94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5384" y="4424410"/>
            <a:ext cx="3118338" cy="233875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F006EF7-4ACE-1F43-BAEE-FDF5EC0729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441" y="4725055"/>
            <a:ext cx="1895159" cy="217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8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 txBox="1">
            <a:spLocks noGrp="1"/>
          </p:cNvSpPr>
          <p:nvPr>
            <p:ph type="title" idx="4294967295"/>
          </p:nvPr>
        </p:nvSpPr>
        <p:spPr>
          <a:xfrm>
            <a:off x="389999" y="624640"/>
            <a:ext cx="7519989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3420"/>
              <a:buFont typeface="Arial"/>
              <a:buNone/>
            </a:pPr>
            <a:r>
              <a:rPr lang="ru-RU" sz="32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МІЖНАРОДНА </a:t>
            </a:r>
            <a:br>
              <a:rPr lang="ru-RU" sz="32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2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ДІЯЛЬНІСТЬ</a:t>
            </a:r>
            <a:b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ru-RU" sz="2400" dirty="0" err="1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міжнародні</a:t>
            </a:r>
            <a: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err="1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освітні</a:t>
            </a:r>
            <a: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 та</a:t>
            </a:r>
            <a:b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err="1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професійні</a:t>
            </a:r>
            <a: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err="1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організації</a:t>
            </a:r>
            <a: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pic>
        <p:nvPicPr>
          <p:cNvPr id="271" name="Google Shape;27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310" y="6826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DEDE34-EC69-821A-B150-3C06509D5E37}"/>
              </a:ext>
            </a:extLst>
          </p:cNvPr>
          <p:cNvSpPr txBox="1"/>
          <p:nvPr/>
        </p:nvSpPr>
        <p:spPr>
          <a:xfrm>
            <a:off x="86989" y="1700408"/>
            <a:ext cx="8802368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1009EE"/>
                </a:solidFill>
              </a:rPr>
              <a:t>	</a:t>
            </a:r>
          </a:p>
          <a:p>
            <a:pPr algn="just"/>
            <a:endParaRPr lang="ru-RU" sz="2000" b="1" dirty="0">
              <a:solidFill>
                <a:srgbClr val="1009EE"/>
              </a:solidFill>
            </a:endParaRPr>
          </a:p>
          <a:p>
            <a:pPr algn="just"/>
            <a:r>
              <a:rPr lang="ru-RU" sz="1700" b="1" dirty="0">
                <a:solidFill>
                  <a:srgbClr val="1009EE"/>
                </a:solidFill>
              </a:rPr>
              <a:t>За </a:t>
            </a:r>
            <a:r>
              <a:rPr lang="ru-RU" sz="1700" b="1" dirty="0" err="1">
                <a:solidFill>
                  <a:srgbClr val="1009EE"/>
                </a:solidFill>
              </a:rPr>
              <a:t>цей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рік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Київський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Медичний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Університет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продовжив</a:t>
            </a:r>
            <a:r>
              <a:rPr lang="ru-RU" sz="1700" b="1" dirty="0">
                <a:solidFill>
                  <a:srgbClr val="1009EE"/>
                </a:solidFill>
              </a:rPr>
              <a:t> партнерство з </a:t>
            </a:r>
            <a:r>
              <a:rPr lang="ru-RU" sz="1700" b="1" dirty="0" err="1">
                <a:solidFill>
                  <a:srgbClr val="1009EE"/>
                </a:solidFill>
              </a:rPr>
              <a:t>наступними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міжнародними</a:t>
            </a:r>
            <a:r>
              <a:rPr lang="ru-RU" sz="1700" b="1" dirty="0">
                <a:solidFill>
                  <a:srgbClr val="1009EE"/>
                </a:solidFill>
              </a:rPr>
              <a:t> та </a:t>
            </a:r>
            <a:r>
              <a:rPr lang="ru-RU" sz="1700" b="1" dirty="0" err="1">
                <a:solidFill>
                  <a:srgbClr val="1009EE"/>
                </a:solidFill>
              </a:rPr>
              <a:t>Польськими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організаціями</a:t>
            </a:r>
            <a:r>
              <a:rPr lang="ru-RU" sz="1700" b="1" dirty="0">
                <a:solidFill>
                  <a:srgbClr val="1009EE"/>
                </a:solidFill>
              </a:rPr>
              <a:t>: </a:t>
            </a:r>
          </a:p>
          <a:p>
            <a:pPr algn="just"/>
            <a:endParaRPr lang="ru-RU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AAMC – Association of American Medical Colleges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AAHCI – The Alliance of Academic Health Centers International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EAIE – European Association for International Education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AMEE – The International Association for Health Professions Education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WHS – World Health Summit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Health Systems Global (HSG) Europe Network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European Council of Disaster Medicine (ECDM)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The World Association for Disaster and Emergency Medicine (WADEM)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 err="1">
                <a:solidFill>
                  <a:srgbClr val="1009EE"/>
                </a:solidFill>
              </a:rPr>
              <a:t>Stowarzyszenie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Menedżerów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Opieki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Zdrowotnej</a:t>
            </a:r>
            <a:r>
              <a:rPr lang="en" sz="1700" b="1" dirty="0">
                <a:solidFill>
                  <a:srgbClr val="1009EE"/>
                </a:solidFill>
              </a:rPr>
              <a:t> - STOMOZ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 err="1">
                <a:solidFill>
                  <a:srgbClr val="1009EE"/>
                </a:solidFill>
              </a:rPr>
              <a:t>Związek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Szpitali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Powiatowych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Województwa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  <a:r>
              <a:rPr lang="en" sz="1700" b="1" dirty="0" err="1">
                <a:solidFill>
                  <a:srgbClr val="1009EE"/>
                </a:solidFill>
              </a:rPr>
              <a:t>Śląskiego</a:t>
            </a:r>
            <a:r>
              <a:rPr lang="en" sz="1700" b="1" dirty="0">
                <a:solidFill>
                  <a:srgbClr val="1009EE"/>
                </a:solidFill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" sz="1700" b="1" dirty="0">
                <a:solidFill>
                  <a:srgbClr val="1009EE"/>
                </a:solidFill>
              </a:rPr>
              <a:t>Association of Schools of Public Health in the European Region (ASPHER)</a:t>
            </a:r>
            <a:endParaRPr lang="uk-UA" sz="1700" b="1" dirty="0">
              <a:solidFill>
                <a:srgbClr val="1009EE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1009EE"/>
                </a:solidFill>
              </a:rPr>
              <a:t>FIP – International Pharmaceutical Federation</a:t>
            </a:r>
          </a:p>
          <a:p>
            <a:pPr algn="just"/>
            <a:endParaRPr lang="en" sz="1700" b="1" dirty="0">
              <a:solidFill>
                <a:srgbClr val="1009EE"/>
              </a:solidFill>
            </a:endParaRPr>
          </a:p>
          <a:p>
            <a:pPr algn="just"/>
            <a:endParaRPr lang="en" sz="1700" b="1" dirty="0">
              <a:solidFill>
                <a:srgbClr val="1009EE"/>
              </a:solidFill>
            </a:endParaRPr>
          </a:p>
          <a:p>
            <a:endParaRPr lang="ru-RU" sz="1800" dirty="0"/>
          </a:p>
          <a:p>
            <a:r>
              <a:rPr lang="ru-RU" sz="1800" dirty="0"/>
              <a:t> </a:t>
            </a:r>
            <a:endParaRPr lang="ru-UA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977724-7474-C919-456E-8F5D998B82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76" y="0"/>
            <a:ext cx="2468024" cy="1388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1435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 txBox="1">
            <a:spLocks noGrp="1"/>
          </p:cNvSpPr>
          <p:nvPr>
            <p:ph type="title" idx="4294967295"/>
          </p:nvPr>
        </p:nvSpPr>
        <p:spPr>
          <a:xfrm>
            <a:off x="821660" y="534107"/>
            <a:ext cx="628809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3420"/>
              <a:buFont typeface="Arial"/>
              <a:buNone/>
            </a:pPr>
            <a:r>
              <a:rPr lang="ru-RU" sz="32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МІЖНАРОДНА </a:t>
            </a:r>
            <a:br>
              <a:rPr lang="ru-RU" sz="32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2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ДІЯЛЬНІСТЬ</a:t>
            </a:r>
            <a:b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uk-UA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ВООЗ та </a:t>
            </a:r>
            <a:r>
              <a:rPr lang="ru-RU" sz="2400" b="1" i="0" u="none" strike="noStrike" cap="none" dirty="0" err="1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Еразмус</a:t>
            </a:r>
            <a:r>
              <a:rPr lang="ru-RU" sz="2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 +</a:t>
            </a:r>
            <a:r>
              <a:rPr lang="ru-RU" sz="2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ru-RU" sz="342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pic>
        <p:nvPicPr>
          <p:cNvPr id="271" name="Google Shape;27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310" y="68262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DEDE34-EC69-821A-B150-3C06509D5E37}"/>
              </a:ext>
            </a:extLst>
          </p:cNvPr>
          <p:cNvSpPr txBox="1"/>
          <p:nvPr/>
        </p:nvSpPr>
        <p:spPr>
          <a:xfrm>
            <a:off x="0" y="1530066"/>
            <a:ext cx="880236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09EE"/>
                </a:solidFill>
              </a:rPr>
              <a:t>	</a:t>
            </a:r>
            <a:r>
              <a:rPr lang="ru-RU" sz="1700" b="1" dirty="0" err="1">
                <a:solidFill>
                  <a:srgbClr val="1009EE"/>
                </a:solidFill>
              </a:rPr>
              <a:t>Проєкт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міжнародної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технічної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допомоги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Європейського</a:t>
            </a:r>
            <a:r>
              <a:rPr lang="ru-RU" sz="1700" b="1" dirty="0">
                <a:solidFill>
                  <a:srgbClr val="1009EE"/>
                </a:solidFill>
              </a:rPr>
              <a:t> Союзу </a:t>
            </a:r>
            <a:r>
              <a:rPr lang="ru-RU" sz="1700" b="1" dirty="0" err="1">
                <a:solidFill>
                  <a:srgbClr val="1009EE"/>
                </a:solidFill>
              </a:rPr>
              <a:t>Еразмус</a:t>
            </a:r>
            <a:r>
              <a:rPr lang="ru-RU" sz="1700" b="1" dirty="0">
                <a:solidFill>
                  <a:srgbClr val="1009EE"/>
                </a:solidFill>
              </a:rPr>
              <a:t>+ «</a:t>
            </a:r>
            <a:r>
              <a:rPr lang="ru-RU" sz="1700" b="1" dirty="0" err="1">
                <a:solidFill>
                  <a:srgbClr val="1009EE"/>
                </a:solidFill>
              </a:rPr>
              <a:t>Переосмислення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вищої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освіти</a:t>
            </a:r>
            <a:r>
              <a:rPr lang="ru-RU" sz="1700" b="1" dirty="0">
                <a:solidFill>
                  <a:srgbClr val="1009EE"/>
                </a:solidFill>
              </a:rPr>
              <a:t> в цифровому </a:t>
            </a:r>
            <a:r>
              <a:rPr lang="ru-RU" sz="1700" b="1" dirty="0" err="1">
                <a:solidFill>
                  <a:srgbClr val="1009EE"/>
                </a:solidFill>
              </a:rPr>
              <a:t>контексті</a:t>
            </a:r>
            <a:r>
              <a:rPr lang="ru-RU" sz="1700" b="1" dirty="0">
                <a:solidFill>
                  <a:srgbClr val="1009EE"/>
                </a:solidFill>
              </a:rPr>
              <a:t> та </a:t>
            </a:r>
            <a:r>
              <a:rPr lang="ru-RU" sz="1700" b="1" dirty="0" err="1">
                <a:solidFill>
                  <a:srgbClr val="1009EE"/>
                </a:solidFill>
              </a:rPr>
              <a:t>впровадження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спільної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інклюзивної</a:t>
            </a:r>
            <a:r>
              <a:rPr lang="ru-RU" sz="1700" b="1" dirty="0">
                <a:solidFill>
                  <a:srgbClr val="1009EE"/>
                </a:solidFill>
              </a:rPr>
              <a:t> та </a:t>
            </a:r>
            <a:r>
              <a:rPr lang="ru-RU" sz="1700" b="1" dirty="0" err="1">
                <a:solidFill>
                  <a:srgbClr val="1009EE"/>
                </a:solidFill>
              </a:rPr>
              <a:t>зеленої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структури</a:t>
            </a:r>
            <a:r>
              <a:rPr lang="ru-RU" sz="1700" b="1" dirty="0">
                <a:solidFill>
                  <a:srgbClr val="1009EE"/>
                </a:solidFill>
              </a:rPr>
              <a:t> на </a:t>
            </a:r>
            <a:r>
              <a:rPr lang="ru-RU" sz="1700" b="1" dirty="0" err="1">
                <a:solidFill>
                  <a:srgbClr val="1009EE"/>
                </a:solidFill>
              </a:rPr>
              <a:t>основі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найкращих</a:t>
            </a:r>
            <a:r>
              <a:rPr lang="ru-RU" sz="1700" b="1" dirty="0">
                <a:solidFill>
                  <a:srgbClr val="1009EE"/>
                </a:solidFill>
              </a:rPr>
              <a:t> практик та </a:t>
            </a:r>
            <a:r>
              <a:rPr lang="ru-RU" sz="1700" b="1" dirty="0" err="1">
                <a:solidFill>
                  <a:srgbClr val="1009EE"/>
                </a:solidFill>
              </a:rPr>
              <a:t>політичних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рекомендацій</a:t>
            </a:r>
            <a:r>
              <a:rPr lang="ru-RU" sz="1700" b="1" dirty="0">
                <a:solidFill>
                  <a:srgbClr val="1009EE"/>
                </a:solidFill>
              </a:rPr>
              <a:t> ЄС» 101128509 </a:t>
            </a:r>
            <a:r>
              <a:rPr lang="en" sz="1700" b="1" dirty="0">
                <a:solidFill>
                  <a:srgbClr val="1009EE"/>
                </a:solidFill>
              </a:rPr>
              <a:t>RE-DIRECTION</a:t>
            </a:r>
            <a:r>
              <a:rPr lang="uk-UA" sz="1700" b="1" dirty="0">
                <a:solidFill>
                  <a:srgbClr val="1009EE"/>
                </a:solidFill>
              </a:rPr>
              <a:t> </a:t>
            </a:r>
            <a:r>
              <a:rPr lang="en" sz="1700" b="1" dirty="0">
                <a:solidFill>
                  <a:srgbClr val="1009EE"/>
                </a:solidFill>
              </a:rPr>
              <a:t>(</a:t>
            </a:r>
            <a:r>
              <a:rPr lang="ru-RU" sz="1700" b="1" dirty="0" err="1">
                <a:solidFill>
                  <a:srgbClr val="1009EE"/>
                </a:solidFill>
              </a:rPr>
              <a:t>Грантова</a:t>
            </a:r>
            <a:r>
              <a:rPr lang="ru-RU" sz="1700" b="1" dirty="0">
                <a:solidFill>
                  <a:srgbClr val="1009EE"/>
                </a:solidFill>
              </a:rPr>
              <a:t> Угода № – 101128509);</a:t>
            </a:r>
            <a:endParaRPr lang="ru-RU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Короткострокова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студентська</a:t>
            </a:r>
            <a:r>
              <a:rPr lang="ru-RU" sz="1700" b="1" dirty="0">
                <a:solidFill>
                  <a:srgbClr val="1009EE"/>
                </a:solidFill>
              </a:rPr>
              <a:t> </a:t>
            </a:r>
            <a:r>
              <a:rPr lang="ru-RU" sz="1700" b="1" dirty="0" err="1">
                <a:solidFill>
                  <a:srgbClr val="1009EE"/>
                </a:solidFill>
              </a:rPr>
              <a:t>мобільність</a:t>
            </a:r>
            <a:r>
              <a:rPr lang="ru-RU" sz="1700" b="1" dirty="0">
                <a:solidFill>
                  <a:srgbClr val="1009EE"/>
                </a:solidFill>
              </a:rPr>
              <a:t> по </a:t>
            </a:r>
            <a:r>
              <a:rPr lang="ru-RU" sz="1700" b="1" dirty="0" err="1">
                <a:solidFill>
                  <a:srgbClr val="1009EE"/>
                </a:solidFill>
              </a:rPr>
              <a:t>програмі</a:t>
            </a:r>
            <a:r>
              <a:rPr lang="ru-RU" sz="1700" b="1" dirty="0">
                <a:solidFill>
                  <a:srgbClr val="1009EE"/>
                </a:solidFill>
              </a:rPr>
              <a:t> «</a:t>
            </a:r>
            <a:r>
              <a:rPr lang="en" sz="1700" b="1" dirty="0">
                <a:solidFill>
                  <a:srgbClr val="1009EE"/>
                </a:solidFill>
              </a:rPr>
              <a:t>Erasmus+</a:t>
            </a:r>
            <a:r>
              <a:rPr lang="uk-UA" sz="1700" b="1" dirty="0">
                <a:solidFill>
                  <a:srgbClr val="1009EE"/>
                </a:solidFill>
              </a:rPr>
              <a:t>»</a:t>
            </a:r>
            <a:endParaRPr lang="en" sz="1700" b="1" dirty="0">
              <a:solidFill>
                <a:srgbClr val="1009EE"/>
              </a:solidFill>
            </a:endParaRPr>
          </a:p>
          <a:p>
            <a:r>
              <a:rPr lang="ru-RU" sz="1700" b="1" dirty="0">
                <a:solidFill>
                  <a:srgbClr val="1009EE"/>
                </a:solidFill>
              </a:rPr>
              <a:t>      "</a:t>
            </a:r>
            <a:r>
              <a:rPr lang="en" sz="1700" b="1" dirty="0">
                <a:solidFill>
                  <a:srgbClr val="1009EE"/>
                </a:solidFill>
              </a:rPr>
              <a:t>We need your superpower. How to implement activities based on diversity»</a:t>
            </a:r>
            <a:endParaRPr lang="uk-UA" sz="1700" b="1" dirty="0">
              <a:solidFill>
                <a:srgbClr val="1009E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700" b="1" dirty="0">
                <a:solidFill>
                  <a:srgbClr val="1009EE"/>
                </a:solidFill>
              </a:rPr>
              <a:t>Грантовий </a:t>
            </a:r>
            <a:r>
              <a:rPr lang="uk-UA" sz="1700" b="1" dirty="0" err="1">
                <a:solidFill>
                  <a:srgbClr val="1009EE"/>
                </a:solidFill>
              </a:rPr>
              <a:t>проєкт</a:t>
            </a:r>
            <a:r>
              <a:rPr lang="uk-UA" sz="1700" b="1" dirty="0">
                <a:solidFill>
                  <a:srgbClr val="1009EE"/>
                </a:solidFill>
              </a:rPr>
              <a:t>  ВООЗ </a:t>
            </a:r>
            <a:r>
              <a:rPr lang="en" sz="1700" b="1" dirty="0">
                <a:solidFill>
                  <a:srgbClr val="1009EE"/>
                </a:solidFill>
              </a:rPr>
              <a:t>"War and the Workforce: Resilience, Coping Strategies, and Health System Recovery in Ukraine" </a:t>
            </a:r>
            <a:r>
              <a:rPr lang="uk-UA" sz="1700" b="1" dirty="0">
                <a:solidFill>
                  <a:srgbClr val="1009EE"/>
                </a:solidFill>
              </a:rPr>
              <a:t> (початок: травень 2025)</a:t>
            </a:r>
            <a:endParaRPr lang="en" sz="1700" b="1" dirty="0">
              <a:solidFill>
                <a:srgbClr val="1009EE"/>
              </a:solidFill>
            </a:endParaRPr>
          </a:p>
          <a:p>
            <a:endParaRPr lang="ru-UA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C2AC13-1DF5-49CA-09A3-B3B0E6F09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76" y="0"/>
            <a:ext cx="2468024" cy="1388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C51A36CD-14E0-FFD2-58B2-A48556539607}"/>
              </a:ext>
            </a:extLst>
          </p:cNvPr>
          <p:cNvSpPr/>
          <p:nvPr/>
        </p:nvSpPr>
        <p:spPr>
          <a:xfrm>
            <a:off x="11575" y="4336972"/>
            <a:ext cx="3326539" cy="2539157"/>
          </a:xfrm>
          <a:custGeom>
            <a:avLst/>
            <a:gdLst/>
            <a:ahLst/>
            <a:cxnLst/>
            <a:rect l="l" t="t" r="r" b="b"/>
            <a:pathLst>
              <a:path w="5938134" h="4453601">
                <a:moveTo>
                  <a:pt x="0" y="0"/>
                </a:moveTo>
                <a:lnTo>
                  <a:pt x="5938134" y="0"/>
                </a:lnTo>
                <a:lnTo>
                  <a:pt x="5938134" y="4453601"/>
                </a:lnTo>
                <a:lnTo>
                  <a:pt x="0" y="44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292AE26-2A4A-8E2C-2025-CD0160D2B0FA}"/>
              </a:ext>
            </a:extLst>
          </p:cNvPr>
          <p:cNvSpPr/>
          <p:nvPr/>
        </p:nvSpPr>
        <p:spPr>
          <a:xfrm>
            <a:off x="3338114" y="4349924"/>
            <a:ext cx="2981663" cy="2539157"/>
          </a:xfrm>
          <a:custGeom>
            <a:avLst/>
            <a:gdLst/>
            <a:ahLst/>
            <a:cxnLst/>
            <a:rect l="l" t="t" r="r" b="b"/>
            <a:pathLst>
              <a:path w="5933425" h="4453601">
                <a:moveTo>
                  <a:pt x="0" y="0"/>
                </a:moveTo>
                <a:lnTo>
                  <a:pt x="5933425" y="0"/>
                </a:lnTo>
                <a:lnTo>
                  <a:pt x="5933425" y="4453601"/>
                </a:lnTo>
                <a:lnTo>
                  <a:pt x="0" y="44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F9DC645-5E6F-C66E-AD44-0D4410AF98F8}"/>
              </a:ext>
            </a:extLst>
          </p:cNvPr>
          <p:cNvSpPr/>
          <p:nvPr/>
        </p:nvSpPr>
        <p:spPr>
          <a:xfrm>
            <a:off x="6319777" y="4336972"/>
            <a:ext cx="2824223" cy="2521028"/>
          </a:xfrm>
          <a:custGeom>
            <a:avLst/>
            <a:gdLst/>
            <a:ahLst/>
            <a:cxnLst/>
            <a:rect l="l" t="t" r="r" b="b"/>
            <a:pathLst>
              <a:path w="5938134" h="4457135">
                <a:moveTo>
                  <a:pt x="0" y="0"/>
                </a:moveTo>
                <a:lnTo>
                  <a:pt x="5938134" y="0"/>
                </a:lnTo>
                <a:lnTo>
                  <a:pt x="5938134" y="4457135"/>
                </a:lnTo>
                <a:lnTo>
                  <a:pt x="0" y="44571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>
            <a:spLocks noGrp="1"/>
          </p:cNvSpPr>
          <p:nvPr>
            <p:ph type="title" idx="4294967295"/>
          </p:nvPr>
        </p:nvSpPr>
        <p:spPr>
          <a:xfrm>
            <a:off x="1664942" y="30108"/>
            <a:ext cx="6951664" cy="118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4000"/>
              <a:buFont typeface="Arial"/>
              <a:buNone/>
            </a:pPr>
            <a:r>
              <a:rPr lang="ru-RU" sz="3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ВИХОВНА РОБОТА</a:t>
            </a:r>
            <a:endParaRPr sz="3400" dirty="0"/>
          </a:p>
        </p:txBody>
      </p:sp>
      <p:pic>
        <p:nvPicPr>
          <p:cNvPr id="286" name="Google Shape;28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110" y="88899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E2AAD85-EDA7-DE29-CF01-48040CCB8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0" y="187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3F2E48-AF2F-09D0-EF05-9F3D047AB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985" y="3759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FDF4817-7B73-9B0B-EB95-AF587C086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10" y="187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24CD359E-31A7-FC64-697F-F2425DC12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306" y="1883562"/>
            <a:ext cx="75694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768A072D-086F-181D-4DFC-C21DAB24D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169" y="3610239"/>
            <a:ext cx="92399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1EA9C50C-B4E0-06F1-2576-3C50CA1E3E3E}"/>
              </a:ext>
            </a:extLst>
          </p:cNvPr>
          <p:cNvSpPr/>
          <p:nvPr/>
        </p:nvSpPr>
        <p:spPr>
          <a:xfrm>
            <a:off x="10014882" y="896274"/>
            <a:ext cx="3216187" cy="1826397"/>
          </a:xfrm>
          <a:custGeom>
            <a:avLst/>
            <a:gdLst/>
            <a:ahLst/>
            <a:cxnLst/>
            <a:rect l="l" t="t" r="r" b="b"/>
            <a:pathLst>
              <a:path w="7803695" h="5852771">
                <a:moveTo>
                  <a:pt x="0" y="0"/>
                </a:moveTo>
                <a:lnTo>
                  <a:pt x="7803694" y="0"/>
                </a:lnTo>
                <a:lnTo>
                  <a:pt x="7803694" y="5852771"/>
                </a:lnTo>
                <a:lnTo>
                  <a:pt x="0" y="58527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UA" dirty="0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5EAE2BD6-C307-3DE7-4E88-ACC914B707F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5384" y="4926206"/>
            <a:ext cx="736620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1035" name="Рисунок 18" descr="PHOTO-201">
            <a:extLst>
              <a:ext uri="{FF2B5EF4-FFF2-40B4-BE49-F238E27FC236}">
                <a16:creationId xmlns:a16="http://schemas.microsoft.com/office/drawing/2014/main" id="{D741D95A-8523-BE74-C6C7-DAC722BBA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674" y="4964959"/>
            <a:ext cx="2112065" cy="157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4DF0D5-76C1-C082-EF7A-60C9149E32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2972227" y="1042876"/>
            <a:ext cx="2965938" cy="22244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211D67-A05C-4315-50F1-898A256E3A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9065" y="1036402"/>
            <a:ext cx="2965938" cy="22244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8F78AB-FDE6-B633-AC78-270569F2EB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237" y="1464383"/>
            <a:ext cx="2739990" cy="18251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2725C9-3174-FF60-EFCA-83E7DB96D3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237" y="3294453"/>
            <a:ext cx="2332354" cy="174926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577C1BF-8388-5D42-E554-489B0B19B9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3840" y="3247761"/>
            <a:ext cx="2112064" cy="169832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00669E0-BCE5-D119-79BC-EC4C34E214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84426" y="3267330"/>
            <a:ext cx="4229413" cy="171107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86398D5-0837-7321-2344-62D5DF9D58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2663" y="4964959"/>
            <a:ext cx="4442682" cy="154528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BACE85B-8B5B-9421-7BAF-DD43575C65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2602" y="5043719"/>
            <a:ext cx="2206935" cy="147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18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>
          <a:extLst>
            <a:ext uri="{FF2B5EF4-FFF2-40B4-BE49-F238E27FC236}">
              <a16:creationId xmlns:a16="http://schemas.microsoft.com/office/drawing/2014/main" id="{5D862636-6926-2BD8-5682-FA7E45CA2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>
            <a:extLst>
              <a:ext uri="{FF2B5EF4-FFF2-40B4-BE49-F238E27FC236}">
                <a16:creationId xmlns:a16="http://schemas.microsoft.com/office/drawing/2014/main" id="{9EB7A059-7A2C-35E3-871C-8C0EC503050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64942" y="30108"/>
            <a:ext cx="6951664" cy="118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4000"/>
              <a:buFont typeface="Arial"/>
              <a:buNone/>
            </a:pPr>
            <a:r>
              <a:rPr lang="ru-RU" sz="3400" dirty="0">
                <a:solidFill>
                  <a:srgbClr val="011993"/>
                </a:solidFill>
                <a:latin typeface="Arial"/>
                <a:cs typeface="Arial"/>
                <a:sym typeface="Arial"/>
              </a:rPr>
              <a:t>МАРАФОН »ВРЯТУЙ ЖИТТЯ»</a:t>
            </a:r>
            <a:endParaRPr sz="3400" dirty="0"/>
          </a:p>
        </p:txBody>
      </p:sp>
      <p:pic>
        <p:nvPicPr>
          <p:cNvPr id="286" name="Google Shape;286;p43">
            <a:extLst>
              <a:ext uri="{FF2B5EF4-FFF2-40B4-BE49-F238E27FC236}">
                <a16:creationId xmlns:a16="http://schemas.microsoft.com/office/drawing/2014/main" id="{06DAB80E-5FF6-37BD-036E-60A848ED5F0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110" y="88899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A49287E-2CD5-2E88-9F65-544DB9A6B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0" y="187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238E25-B7F6-5BAF-6B77-3F1EB391B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985" y="3759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F192B13-81FA-1BCF-7B1F-4127BDADF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10" y="187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AE922503-9CF3-94D7-D6BB-341E12F50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306" y="1883562"/>
            <a:ext cx="75694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78317289-E66D-B24D-F63D-5D82CA14C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169" y="3610239"/>
            <a:ext cx="92399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B75FBD4E-C214-C0C2-086D-2914C9B7A98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5384" y="4926206"/>
            <a:ext cx="736620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44473E-B1FF-7D19-4C8B-AE9D2795F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127" y="1217700"/>
            <a:ext cx="3036277" cy="20241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428E6AF-880B-AD96-D430-BF679741E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4151" y="3241885"/>
            <a:ext cx="3138002" cy="209200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84A3589-C997-4612-1458-1C2777068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0110" y="1217700"/>
            <a:ext cx="3206592" cy="213772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977B641-4484-3047-7534-0AAEAF7037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0426" y="3174746"/>
            <a:ext cx="3138002" cy="209200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5307362-C971-DB45-2C68-F8FA40570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9068" y="4922843"/>
            <a:ext cx="2954215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74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>
          <a:extLst>
            <a:ext uri="{FF2B5EF4-FFF2-40B4-BE49-F238E27FC236}">
              <a16:creationId xmlns:a16="http://schemas.microsoft.com/office/drawing/2014/main" id="{0F0B77FF-4F93-6597-A326-BBEBDA475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>
            <a:extLst>
              <a:ext uri="{FF2B5EF4-FFF2-40B4-BE49-F238E27FC236}">
                <a16:creationId xmlns:a16="http://schemas.microsoft.com/office/drawing/2014/main" id="{B2D8475B-AC77-265B-08D8-0923211C99D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41153" y="230116"/>
            <a:ext cx="6951664" cy="118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lvl="0">
              <a:buClr>
                <a:srgbClr val="011993"/>
              </a:buClr>
              <a:buSzPts val="4000"/>
            </a:pPr>
            <a:r>
              <a:rPr lang="uk-UA" sz="3200" dirty="0">
                <a:solidFill>
                  <a:srgbClr val="011993"/>
                </a:solidFill>
                <a:latin typeface="Arial"/>
                <a:cs typeface="Arial"/>
              </a:rPr>
              <a:t>РЕКОРД УКРАЇНИ З НАДАННЯ ДОМЕДИЧНОЇ ДОПОМОГИ </a:t>
            </a:r>
          </a:p>
        </p:txBody>
      </p:sp>
      <p:pic>
        <p:nvPicPr>
          <p:cNvPr id="286" name="Google Shape;286;p43">
            <a:extLst>
              <a:ext uri="{FF2B5EF4-FFF2-40B4-BE49-F238E27FC236}">
                <a16:creationId xmlns:a16="http://schemas.microsoft.com/office/drawing/2014/main" id="{F2F9F45E-79EC-BC0C-C555-F7F92A2D92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110" y="88899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8AC9ED5-8B25-DD3A-0D12-7F0368670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0" y="187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D03C62-765C-8FC4-B7F5-4B32EDD67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985" y="3759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3A3C459-6E8A-8765-0FC8-2FABC526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210" y="187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8576A4EB-CEE0-0E60-11DC-8A84158A1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306" y="1883562"/>
            <a:ext cx="75694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BB31A26-D36C-5B4F-7953-8354F0769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169" y="3610239"/>
            <a:ext cx="92399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AA6A3F24-C3B3-A92D-8808-EAB26E9D079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5384" y="4926206"/>
            <a:ext cx="736620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F7477C-BF08-BF0B-41EF-FE771A6A68F7}"/>
              </a:ext>
            </a:extLst>
          </p:cNvPr>
          <p:cNvSpPr txBox="1"/>
          <p:nvPr/>
        </p:nvSpPr>
        <p:spPr>
          <a:xfrm>
            <a:off x="164123" y="1775023"/>
            <a:ext cx="88417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UA" sz="1800" b="1" dirty="0">
                <a:solidFill>
                  <a:srgbClr val="1009EE"/>
                </a:solidFill>
              </a:rPr>
              <a:t>	</a:t>
            </a:r>
            <a:r>
              <a:rPr lang="ru-UA" sz="2000" b="1" dirty="0">
                <a:solidFill>
                  <a:srgbClr val="1009EE"/>
                </a:solidFill>
              </a:rPr>
              <a:t>Встановлено новий рекорд України — разом 723 людей (у онлайн та офлайн форматах) одночасно пройшли інструктаж з домедичної допомоги!</a:t>
            </a:r>
          </a:p>
          <a:p>
            <a:pPr algn="just"/>
            <a:r>
              <a:rPr lang="ru-UA" sz="2000" b="1" dirty="0">
                <a:solidFill>
                  <a:srgbClr val="1009EE"/>
                </a:solidFill>
              </a:rPr>
              <a:t>	</a:t>
            </a:r>
          </a:p>
          <a:p>
            <a:pPr algn="just"/>
            <a:r>
              <a:rPr lang="ru-UA" sz="2000" b="1" dirty="0">
                <a:solidFill>
                  <a:srgbClr val="1009EE"/>
                </a:solidFill>
              </a:rPr>
              <a:t>	Організатори заходу: Українські Студенти за Свободу (УСС), Асоціація операторів та інструкторів з першої допомоги та тактичної медицини, БО БФ «Госпітальєри», Всеукраїнській раді реанімації, ТОВ «Центр Першої Допомоги», Міжнародний центр тактичної медицини  (UHU) та Українська школа порятунку.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D38420-1F42-160B-AD74-3B340AC3F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4" y="4791461"/>
            <a:ext cx="2966459" cy="19776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380CD6-2B62-5B92-8C73-D2CAFCCC0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863" y="4791461"/>
            <a:ext cx="2991568" cy="199276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7F1340D-5D8E-8384-731E-4390697FF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9431" y="4799823"/>
            <a:ext cx="2966460" cy="19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96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>
            <a:spLocks noGrp="1"/>
          </p:cNvSpPr>
          <p:nvPr>
            <p:ph type="title" idx="4294967295"/>
          </p:nvPr>
        </p:nvSpPr>
        <p:spPr>
          <a:xfrm>
            <a:off x="1287873" y="230116"/>
            <a:ext cx="6951664" cy="118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11993"/>
              </a:buClr>
              <a:buSzPts val="4000"/>
              <a:buFont typeface="Arial"/>
              <a:buNone/>
            </a:pPr>
            <a:r>
              <a:rPr lang="ru-RU" sz="3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ВИПУСК ЛІКАРІВ </a:t>
            </a:r>
            <a:br>
              <a:rPr lang="en-US" sz="3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400" b="1" i="0" u="none" strike="noStrike" cap="none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3400" dirty="0">
                <a:solidFill>
                  <a:srgbClr val="011993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3400" dirty="0"/>
          </a:p>
        </p:txBody>
      </p:sp>
      <p:pic>
        <p:nvPicPr>
          <p:cNvPr id="286" name="Google Shape;28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110" y="88899"/>
            <a:ext cx="1409701" cy="1470026"/>
          </a:xfrm>
          <a:prstGeom prst="rect">
            <a:avLst/>
          </a:prstGeom>
          <a:noFill/>
          <a:ln>
            <a:noFill/>
          </a:ln>
          <a:effectLst>
            <a:outerShdw blurRad="190500" rotWithShape="0">
              <a:srgbClr val="808080">
                <a:alpha val="69803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5FDE85-2B33-EAF9-CE20-A9C470D38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54" y="3703266"/>
            <a:ext cx="3973256" cy="29799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70FE74-C4D7-D306-03E0-87F8E80EFE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54" y="1540777"/>
            <a:ext cx="2907517" cy="21806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C64AA4-A4F3-5526-4B71-CD2CA54A16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606" y="1522627"/>
            <a:ext cx="2907518" cy="21806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7A240A-AA98-5AEE-77DF-C4DBBD5D4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9510" y="3703266"/>
            <a:ext cx="3973257" cy="297994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3804B88-5FA1-7C05-E42B-D0E5940123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193156" y="1246489"/>
            <a:ext cx="2807744" cy="210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51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0" y="4437529"/>
            <a:ext cx="9144000" cy="132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1900FF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lnSpc>
                <a:spcPct val="95000"/>
              </a:lnSpc>
              <a:buClrTx/>
              <a:buSzPct val="90000"/>
              <a:buFontTx/>
              <a:buNone/>
            </a:pPr>
            <a:r>
              <a:rPr lang="uk-UA" altLang="ru-RU" sz="4000" b="1">
                <a:solidFill>
                  <a:srgbClr val="2734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charset="0"/>
                <a:ea typeface="Times New Roman" charset="0"/>
                <a:cs typeface="Times New Roman" charset="0"/>
              </a:rPr>
              <a:t>ДЯКУЮ ЗА УВАГУ</a:t>
            </a:r>
            <a:r>
              <a:rPr lang="en-US" altLang="ru-RU" sz="4000" b="1" dirty="0">
                <a:solidFill>
                  <a:srgbClr val="2734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charset="0"/>
                <a:ea typeface="Times New Roman" charset="0"/>
                <a:cs typeface="Times New Roman" charset="0"/>
              </a:rPr>
              <a:t>!</a:t>
            </a:r>
            <a:r>
              <a:rPr lang="en-US" altLang="ru-RU" sz="4000" b="1" dirty="0">
                <a:solidFill>
                  <a:srgbClr val="2734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" charset="0"/>
              </a:rPr>
              <a:t> 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0" y="282388"/>
            <a:ext cx="3681506" cy="383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317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Лето">
  <a:themeElements>
    <a:clrScheme name="Лето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B6FD"/>
      </a:accent1>
      <a:accent2>
        <a:srgbClr val="4584D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ето">
  <a:themeElements>
    <a:clrScheme name="Лето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1B6FD"/>
      </a:accent1>
      <a:accent2>
        <a:srgbClr val="4584D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89729</TotalTime>
  <Words>3369</Words>
  <Application>Microsoft Macintosh PowerPoint</Application>
  <PresentationFormat>Экран (4:3)</PresentationFormat>
  <Paragraphs>375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4" baseType="lpstr">
      <vt:lpstr>Arial</vt:lpstr>
      <vt:lpstr>Calibri</vt:lpstr>
      <vt:lpstr>Candara</vt:lpstr>
      <vt:lpstr>Century Gothic</vt:lpstr>
      <vt:lpstr>Libre Baskerville</vt:lpstr>
      <vt:lpstr>Noto Sans Symbols</vt:lpstr>
      <vt:lpstr>Times New Roman</vt:lpstr>
      <vt:lpstr>TT Mussels Bold</vt:lpstr>
      <vt:lpstr>Verdana</vt:lpstr>
      <vt:lpstr>Лето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РЕЗУЛЬТАТИ ВИПУСКОВОЇ АТЕСТАЦІЇ ЗДОБУВАЧІВ ВИЩОЇ ОСВІТИ</vt:lpstr>
      <vt:lpstr>Презентация PowerPoint</vt:lpstr>
      <vt:lpstr>Презентация PowerPoint</vt:lpstr>
      <vt:lpstr>Презентация PowerPoint</vt:lpstr>
      <vt:lpstr>КАДРОВЕ ЗАБЕЗПЕЧЕННЯ НАВЧАЛЬНОГО ПРОЦЕСУ</vt:lpstr>
      <vt:lpstr>КАДРОВЕ ЗАБЕЗПЕЧЕННЯ НАВЧАЛЬНОГО ПРОЦЕСУ</vt:lpstr>
      <vt:lpstr>Презентация PowerPoint</vt:lpstr>
      <vt:lpstr>Презентация PowerPoint</vt:lpstr>
      <vt:lpstr>Презентация PowerPoint</vt:lpstr>
      <vt:lpstr>Презентация PowerPoint</vt:lpstr>
      <vt:lpstr>ВІДКРИТІ ЛЕКЦІЇ ТА ЗУСТРІЧІ З ВИДАТНИМИ ФАХІВЦЯМИ </vt:lpstr>
      <vt:lpstr>БЕЗПЕРЕРЕВНИЙ ПРОФЕСІЙНИЙ МЕДИЧНИЙ РОЗВИТОК </vt:lpstr>
      <vt:lpstr>ПІДГОТОВКА В ІНТЕРНАТУРІ</vt:lpstr>
      <vt:lpstr>МІЖНАРОДНА  ДІЯЛЬНІСТЬ (практична підготовка) </vt:lpstr>
      <vt:lpstr>МІЖНАРОДНА  ДІЯЛЬНІСТЬ</vt:lpstr>
      <vt:lpstr>МІЖНАРОДНА  ДІЯЛЬНІСТЬ (міжнародні освітні та  професійні організації) </vt:lpstr>
      <vt:lpstr>МІЖНАРОДНА  ДІЯЛЬНІСТЬ (ВООЗ та Еразмус +) </vt:lpstr>
      <vt:lpstr>ВИХОВНА РОБОТА</vt:lpstr>
      <vt:lpstr>МАРАФОН »ВРЯТУЙ ЖИТТЯ»</vt:lpstr>
      <vt:lpstr>РЕКОРД УКРАЇНИ З НАДАННЯ ДОМЕДИЧНОЇ ДОПОМОГИ </vt:lpstr>
      <vt:lpstr>ВИПУСК ЛІКАРІВ  2025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766</cp:revision>
  <dcterms:modified xsi:type="dcterms:W3CDTF">2025-08-28T16:21:36Z</dcterms:modified>
</cp:coreProperties>
</file>